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32399288" cy="21599525"/>
  <p:notesSz cx="6858000" cy="9144000"/>
  <p:defaultTextStyle>
    <a:defPPr>
      <a:defRPr lang="sk-SK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0" d="100"/>
          <a:sy n="30" d="100"/>
        </p:scale>
        <p:origin x="763" y="-3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8" y="3534925"/>
            <a:ext cx="27539394" cy="7519835"/>
          </a:xfrm>
        </p:spPr>
        <p:txBody>
          <a:bodyPr anchor="b"/>
          <a:lstStyle>
            <a:lvl1pPr algn="ctr">
              <a:defRPr sz="18898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2" y="11344752"/>
            <a:ext cx="24299466" cy="5214884"/>
          </a:xfrm>
        </p:spPr>
        <p:txBody>
          <a:bodyPr/>
          <a:lstStyle>
            <a:lvl1pPr marL="0" indent="0" algn="ctr">
              <a:buNone/>
              <a:defRPr sz="7560"/>
            </a:lvl1pPr>
            <a:lvl2pPr marL="1440023" indent="0" algn="ctr">
              <a:buNone/>
              <a:defRPr sz="6300"/>
            </a:lvl2pPr>
            <a:lvl3pPr marL="2880047" indent="0" algn="ctr">
              <a:buNone/>
              <a:defRPr sz="5670"/>
            </a:lvl3pPr>
            <a:lvl4pPr marL="4320070" indent="0" algn="ctr">
              <a:buNone/>
              <a:defRPr sz="5039"/>
            </a:lvl4pPr>
            <a:lvl5pPr marL="5760094" indent="0" algn="ctr">
              <a:buNone/>
              <a:defRPr sz="5039"/>
            </a:lvl5pPr>
            <a:lvl6pPr marL="7200117" indent="0" algn="ctr">
              <a:buNone/>
              <a:defRPr sz="5039"/>
            </a:lvl6pPr>
            <a:lvl7pPr marL="8640140" indent="0" algn="ctr">
              <a:buNone/>
              <a:defRPr sz="5039"/>
            </a:lvl7pPr>
            <a:lvl8pPr marL="10080164" indent="0" algn="ctr">
              <a:buNone/>
              <a:defRPr sz="5039"/>
            </a:lvl8pPr>
            <a:lvl9pPr marL="11520187" indent="0" algn="ctr">
              <a:buNone/>
              <a:defRPr sz="5039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0680-2560-43A2-AFF8-3F4E4C21605D}" type="datetimeFigureOut">
              <a:rPr lang="sk-SK" smtClean="0"/>
              <a:t>26. 3. 2022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10C98-F722-453B-B992-F4EB57BB05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564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0680-2560-43A2-AFF8-3F4E4C21605D}" type="datetimeFigureOut">
              <a:rPr lang="sk-SK" smtClean="0"/>
              <a:t>26. 3. 2022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10C98-F722-453B-B992-F4EB57BB05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7501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6"/>
            <a:ext cx="6986096" cy="18304599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4" y="1149976"/>
            <a:ext cx="20553297" cy="18304599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0680-2560-43A2-AFF8-3F4E4C21605D}" type="datetimeFigureOut">
              <a:rPr lang="sk-SK" smtClean="0"/>
              <a:t>26. 3. 2022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10C98-F722-453B-B992-F4EB57BB05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6241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0680-2560-43A2-AFF8-3F4E4C21605D}" type="datetimeFigureOut">
              <a:rPr lang="sk-SK" smtClean="0"/>
              <a:t>26. 3. 2022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10C98-F722-453B-B992-F4EB57BB05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05790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9" y="5384889"/>
            <a:ext cx="27944385" cy="8984801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9" y="14454689"/>
            <a:ext cx="27944385" cy="4724895"/>
          </a:xfrm>
        </p:spPr>
        <p:txBody>
          <a:bodyPr/>
          <a:lstStyle>
            <a:lvl1pPr marL="0" indent="0">
              <a:buNone/>
              <a:defRPr sz="7560">
                <a:solidFill>
                  <a:schemeClr val="tx1"/>
                </a:solidFill>
              </a:defRPr>
            </a:lvl1pPr>
            <a:lvl2pPr marL="1440023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2pPr>
            <a:lvl3pPr marL="2880047" indent="0">
              <a:buNone/>
              <a:defRPr sz="5670">
                <a:solidFill>
                  <a:schemeClr val="tx1">
                    <a:tint val="75000"/>
                  </a:schemeClr>
                </a:solidFill>
              </a:defRPr>
            </a:lvl3pPr>
            <a:lvl4pPr marL="432007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6009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20011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4014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8016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2018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0680-2560-43A2-AFF8-3F4E4C21605D}" type="datetimeFigureOut">
              <a:rPr lang="sk-SK" smtClean="0"/>
              <a:t>26. 3. 2022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10C98-F722-453B-B992-F4EB57BB05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5953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2" y="5749874"/>
            <a:ext cx="13769697" cy="1370470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0680-2560-43A2-AFF8-3F4E4C21605D}" type="datetimeFigureOut">
              <a:rPr lang="sk-SK" smtClean="0"/>
              <a:t>26. 3. 2022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10C98-F722-453B-B992-F4EB57BB05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695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2" y="1149980"/>
            <a:ext cx="27944385" cy="4174910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6" y="5294885"/>
            <a:ext cx="13706415" cy="2594941"/>
          </a:xfrm>
        </p:spPr>
        <p:txBody>
          <a:bodyPr anchor="b"/>
          <a:lstStyle>
            <a:lvl1pPr marL="0" indent="0">
              <a:buNone/>
              <a:defRPr sz="7560" b="1"/>
            </a:lvl1pPr>
            <a:lvl2pPr marL="1440023" indent="0">
              <a:buNone/>
              <a:defRPr sz="6300" b="1"/>
            </a:lvl2pPr>
            <a:lvl3pPr marL="2880047" indent="0">
              <a:buNone/>
              <a:defRPr sz="5670" b="1"/>
            </a:lvl3pPr>
            <a:lvl4pPr marL="4320070" indent="0">
              <a:buNone/>
              <a:defRPr sz="5039" b="1"/>
            </a:lvl4pPr>
            <a:lvl5pPr marL="5760094" indent="0">
              <a:buNone/>
              <a:defRPr sz="5039" b="1"/>
            </a:lvl5pPr>
            <a:lvl6pPr marL="7200117" indent="0">
              <a:buNone/>
              <a:defRPr sz="5039" b="1"/>
            </a:lvl6pPr>
            <a:lvl7pPr marL="8640140" indent="0">
              <a:buNone/>
              <a:defRPr sz="5039" b="1"/>
            </a:lvl7pPr>
            <a:lvl8pPr marL="10080164" indent="0">
              <a:buNone/>
              <a:defRPr sz="5039" b="1"/>
            </a:lvl8pPr>
            <a:lvl9pPr marL="11520187" indent="0">
              <a:buNone/>
              <a:defRPr sz="5039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6" y="7889827"/>
            <a:ext cx="13706415" cy="11604746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4" y="5294885"/>
            <a:ext cx="13773917" cy="2594941"/>
          </a:xfrm>
        </p:spPr>
        <p:txBody>
          <a:bodyPr anchor="b"/>
          <a:lstStyle>
            <a:lvl1pPr marL="0" indent="0">
              <a:buNone/>
              <a:defRPr sz="7560" b="1"/>
            </a:lvl1pPr>
            <a:lvl2pPr marL="1440023" indent="0">
              <a:buNone/>
              <a:defRPr sz="6300" b="1"/>
            </a:lvl2pPr>
            <a:lvl3pPr marL="2880047" indent="0">
              <a:buNone/>
              <a:defRPr sz="5670" b="1"/>
            </a:lvl3pPr>
            <a:lvl4pPr marL="4320070" indent="0">
              <a:buNone/>
              <a:defRPr sz="5039" b="1"/>
            </a:lvl4pPr>
            <a:lvl5pPr marL="5760094" indent="0">
              <a:buNone/>
              <a:defRPr sz="5039" b="1"/>
            </a:lvl5pPr>
            <a:lvl6pPr marL="7200117" indent="0">
              <a:buNone/>
              <a:defRPr sz="5039" b="1"/>
            </a:lvl6pPr>
            <a:lvl7pPr marL="8640140" indent="0">
              <a:buNone/>
              <a:defRPr sz="5039" b="1"/>
            </a:lvl7pPr>
            <a:lvl8pPr marL="10080164" indent="0">
              <a:buNone/>
              <a:defRPr sz="5039" b="1"/>
            </a:lvl8pPr>
            <a:lvl9pPr marL="11520187" indent="0">
              <a:buNone/>
              <a:defRPr sz="5039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4" y="7889827"/>
            <a:ext cx="13773917" cy="11604746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0680-2560-43A2-AFF8-3F4E4C21605D}" type="datetimeFigureOut">
              <a:rPr lang="sk-SK" smtClean="0"/>
              <a:t>26. 3. 2022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10C98-F722-453B-B992-F4EB57BB05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3531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0680-2560-43A2-AFF8-3F4E4C21605D}" type="datetimeFigureOut">
              <a:rPr lang="sk-SK" smtClean="0"/>
              <a:t>26. 3. 2022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10C98-F722-453B-B992-F4EB57BB05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4924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0680-2560-43A2-AFF8-3F4E4C21605D}" type="datetimeFigureOut">
              <a:rPr lang="sk-SK" smtClean="0"/>
              <a:t>26. 3. 2022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10C98-F722-453B-B992-F4EB57BB05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949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2" y="1439969"/>
            <a:ext cx="10449614" cy="503988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8"/>
            <a:ext cx="16402140" cy="15349662"/>
          </a:xfrm>
        </p:spPr>
        <p:txBody>
          <a:bodyPr/>
          <a:lstStyle>
            <a:lvl1pPr>
              <a:defRPr sz="10079"/>
            </a:lvl1pPr>
            <a:lvl2pPr>
              <a:defRPr sz="8820"/>
            </a:lvl2pPr>
            <a:lvl3pPr>
              <a:defRPr sz="7560"/>
            </a:lvl3pPr>
            <a:lvl4pPr>
              <a:defRPr sz="6300"/>
            </a:lvl4pPr>
            <a:lvl5pPr>
              <a:defRPr sz="6300"/>
            </a:lvl5pPr>
            <a:lvl6pPr>
              <a:defRPr sz="6300"/>
            </a:lvl6pPr>
            <a:lvl7pPr>
              <a:defRPr sz="6300"/>
            </a:lvl7pPr>
            <a:lvl8pPr>
              <a:defRPr sz="6300"/>
            </a:lvl8pPr>
            <a:lvl9pPr>
              <a:defRPr sz="63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2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40023" indent="0">
              <a:buNone/>
              <a:defRPr sz="4410"/>
            </a:lvl2pPr>
            <a:lvl3pPr marL="2880047" indent="0">
              <a:buNone/>
              <a:defRPr sz="3780"/>
            </a:lvl3pPr>
            <a:lvl4pPr marL="4320070" indent="0">
              <a:buNone/>
              <a:defRPr sz="3150"/>
            </a:lvl4pPr>
            <a:lvl5pPr marL="5760094" indent="0">
              <a:buNone/>
              <a:defRPr sz="3150"/>
            </a:lvl5pPr>
            <a:lvl6pPr marL="7200117" indent="0">
              <a:buNone/>
              <a:defRPr sz="3150"/>
            </a:lvl6pPr>
            <a:lvl7pPr marL="8640140" indent="0">
              <a:buNone/>
              <a:defRPr sz="3150"/>
            </a:lvl7pPr>
            <a:lvl8pPr marL="10080164" indent="0">
              <a:buNone/>
              <a:defRPr sz="3150"/>
            </a:lvl8pPr>
            <a:lvl9pPr marL="11520187" indent="0">
              <a:buNone/>
              <a:defRPr sz="315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0680-2560-43A2-AFF8-3F4E4C21605D}" type="datetimeFigureOut">
              <a:rPr lang="sk-SK" smtClean="0"/>
              <a:t>26. 3. 2022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10C98-F722-453B-B992-F4EB57BB05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67583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2" y="1439969"/>
            <a:ext cx="10449614" cy="503988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8"/>
            <a:ext cx="16402140" cy="15349662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23" indent="0">
              <a:buNone/>
              <a:defRPr sz="8820"/>
            </a:lvl2pPr>
            <a:lvl3pPr marL="2880047" indent="0">
              <a:buNone/>
              <a:defRPr sz="7560"/>
            </a:lvl3pPr>
            <a:lvl4pPr marL="4320070" indent="0">
              <a:buNone/>
              <a:defRPr sz="6300"/>
            </a:lvl4pPr>
            <a:lvl5pPr marL="5760094" indent="0">
              <a:buNone/>
              <a:defRPr sz="6300"/>
            </a:lvl5pPr>
            <a:lvl6pPr marL="7200117" indent="0">
              <a:buNone/>
              <a:defRPr sz="6300"/>
            </a:lvl6pPr>
            <a:lvl7pPr marL="8640140" indent="0">
              <a:buNone/>
              <a:defRPr sz="6300"/>
            </a:lvl7pPr>
            <a:lvl8pPr marL="10080164" indent="0">
              <a:buNone/>
              <a:defRPr sz="6300"/>
            </a:lvl8pPr>
            <a:lvl9pPr marL="11520187" indent="0">
              <a:buNone/>
              <a:defRPr sz="63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2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40023" indent="0">
              <a:buNone/>
              <a:defRPr sz="4410"/>
            </a:lvl2pPr>
            <a:lvl3pPr marL="2880047" indent="0">
              <a:buNone/>
              <a:defRPr sz="3780"/>
            </a:lvl3pPr>
            <a:lvl4pPr marL="4320070" indent="0">
              <a:buNone/>
              <a:defRPr sz="3150"/>
            </a:lvl4pPr>
            <a:lvl5pPr marL="5760094" indent="0">
              <a:buNone/>
              <a:defRPr sz="3150"/>
            </a:lvl5pPr>
            <a:lvl6pPr marL="7200117" indent="0">
              <a:buNone/>
              <a:defRPr sz="3150"/>
            </a:lvl6pPr>
            <a:lvl7pPr marL="8640140" indent="0">
              <a:buNone/>
              <a:defRPr sz="3150"/>
            </a:lvl7pPr>
            <a:lvl8pPr marL="10080164" indent="0">
              <a:buNone/>
              <a:defRPr sz="3150"/>
            </a:lvl8pPr>
            <a:lvl9pPr marL="11520187" indent="0">
              <a:buNone/>
              <a:defRPr sz="315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50680-2560-43A2-AFF8-3F4E4C21605D}" type="datetimeFigureOut">
              <a:rPr lang="sk-SK" smtClean="0"/>
              <a:t>26. 3. 2022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10C98-F722-453B-B992-F4EB57BB05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1872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2" y="1149980"/>
            <a:ext cx="27944385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2" y="5749874"/>
            <a:ext cx="27944385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5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50680-2560-43A2-AFF8-3F4E4C21605D}" type="datetimeFigureOut">
              <a:rPr lang="sk-SK" smtClean="0"/>
              <a:t>26. 3. 2022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5" y="20019565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8" y="20019565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10C98-F722-453B-B992-F4EB57BB057E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8088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47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12" indent="-720012" algn="l" defTabSz="2880047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2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35" indent="-720012" algn="l" defTabSz="2880047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59" indent="-720012" algn="l" defTabSz="2880047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3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082" indent="-720012" algn="l" defTabSz="2880047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6480105" indent="-720012" algn="l" defTabSz="2880047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920129" indent="-720012" algn="l" defTabSz="2880047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9360152" indent="-720012" algn="l" defTabSz="2880047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800176" indent="-720012" algn="l" defTabSz="2880047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2240199" indent="-720012" algn="l" defTabSz="2880047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47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1pPr>
      <a:lvl2pPr marL="1440023" algn="l" defTabSz="2880047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2pPr>
      <a:lvl3pPr marL="2880047" algn="l" defTabSz="2880047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70" algn="l" defTabSz="2880047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4pPr>
      <a:lvl5pPr marL="5760094" algn="l" defTabSz="2880047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5pPr>
      <a:lvl6pPr marL="7200117" algn="l" defTabSz="2880047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6pPr>
      <a:lvl7pPr marL="8640140" algn="l" defTabSz="2880047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7pPr>
      <a:lvl8pPr marL="10080164" algn="l" defTabSz="2880047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8pPr>
      <a:lvl9pPr marL="11520187" algn="l" defTabSz="2880047" rtl="0" eaLnBrk="1" latinLnBrk="0" hangingPunct="1">
        <a:defRPr sz="56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75000"/>
              </a:schemeClr>
            </a:gs>
            <a:gs pos="52000">
              <a:schemeClr val="accent1">
                <a:lumMod val="45000"/>
                <a:lumOff val="55000"/>
              </a:schemeClr>
            </a:gs>
            <a:gs pos="62000">
              <a:schemeClr val="accent1">
                <a:lumMod val="45000"/>
                <a:lumOff val="55000"/>
              </a:schemeClr>
            </a:gs>
            <a:gs pos="100000">
              <a:schemeClr val="accent6">
                <a:lumMod val="75000"/>
              </a:schemeClr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159000" y="2886676"/>
            <a:ext cx="29921200" cy="5413852"/>
          </a:xfrm>
        </p:spPr>
        <p:txBody>
          <a:bodyPr>
            <a:normAutofit fontScale="90000"/>
          </a:bodyPr>
          <a:lstStyle/>
          <a:p>
            <a:r>
              <a:rPr lang="sk-SK" sz="6000" dirty="0" smtClean="0">
                <a:latin typeface="Comic Sans MS" panose="030F0702030302020204" pitchFamily="66" charset="0"/>
              </a:rPr>
              <a:t/>
            </a:r>
            <a:br>
              <a:rPr lang="sk-SK" sz="6000" dirty="0" smtClean="0">
                <a:latin typeface="Comic Sans MS" panose="030F0702030302020204" pitchFamily="66" charset="0"/>
              </a:rPr>
            </a:br>
            <a:r>
              <a:rPr lang="sk-SK" sz="6000" dirty="0">
                <a:latin typeface="Comic Sans MS" panose="030F0702030302020204" pitchFamily="66" charset="0"/>
              </a:rPr>
              <a:t/>
            </a:r>
            <a:br>
              <a:rPr lang="sk-SK" sz="6000" dirty="0">
                <a:latin typeface="Comic Sans MS" panose="030F0702030302020204" pitchFamily="66" charset="0"/>
              </a:rPr>
            </a:br>
            <a:r>
              <a:rPr lang="sk-SK" sz="5300" dirty="0" smtClean="0">
                <a:latin typeface="Comic Sans MS" panose="030F0702030302020204" pitchFamily="66" charset="0"/>
              </a:rPr>
              <a:t/>
            </a:r>
            <a:br>
              <a:rPr lang="sk-SK" sz="5300" dirty="0" smtClean="0">
                <a:latin typeface="Comic Sans MS" panose="030F0702030302020204" pitchFamily="66" charset="0"/>
              </a:rPr>
            </a:br>
            <a:r>
              <a:rPr lang="sk-SK" sz="4400" dirty="0">
                <a:latin typeface="Comic Sans MS" panose="030F0702030302020204" pitchFamily="66" charset="0"/>
              </a:rPr>
              <a:t>VÝSKYT A REDUKCIA INTRAMAMÁRNYCH INFEKCIÍ V CHOVE DOJNÍC POČAS ROČNÉHO UPLATŇOVANIA PROTIMASTITÍDNYCH OPATRENÍ </a:t>
            </a:r>
            <a:r>
              <a:rPr lang="sk-SK" sz="6000" dirty="0" smtClean="0">
                <a:latin typeface="Comic Sans MS" panose="030F0702030302020204" pitchFamily="66" charset="0"/>
              </a:rPr>
              <a:t/>
            </a:r>
            <a:br>
              <a:rPr lang="sk-SK" sz="6000" dirty="0" smtClean="0">
                <a:latin typeface="Comic Sans MS" panose="030F0702030302020204" pitchFamily="66" charset="0"/>
              </a:rPr>
            </a:br>
            <a:r>
              <a:rPr lang="sk-SK" sz="3600" dirty="0" smtClean="0">
                <a:latin typeface="Comic Sans MS" panose="030F0702030302020204" pitchFamily="66" charset="0"/>
              </a:rPr>
              <a:t/>
            </a:r>
            <a:br>
              <a:rPr lang="sk-SK" sz="3600" dirty="0" smtClean="0">
                <a:latin typeface="Comic Sans MS" panose="030F0702030302020204" pitchFamily="66" charset="0"/>
              </a:rPr>
            </a:br>
            <a:r>
              <a:rPr lang="sk-SK" sz="3600" i="1" dirty="0" smtClean="0">
                <a:latin typeface="Comic Sans MS" panose="030F0702030302020204" pitchFamily="66" charset="0"/>
              </a:rPr>
              <a:t>František Zigo</a:t>
            </a:r>
            <a:r>
              <a:rPr lang="sk-SK" sz="3600" i="1" baseline="30000" dirty="0" smtClean="0">
                <a:latin typeface="Comic Sans MS" panose="030F0702030302020204" pitchFamily="66" charset="0"/>
              </a:rPr>
              <a:t>1</a:t>
            </a:r>
            <a:r>
              <a:rPr lang="sk-SK" sz="3600" i="1" dirty="0" smtClean="0">
                <a:latin typeface="Comic Sans MS" panose="030F0702030302020204" pitchFamily="66" charset="0"/>
              </a:rPr>
              <a:t>, </a:t>
            </a:r>
            <a:r>
              <a:rPr lang="sk-SK" sz="3600" i="1" dirty="0">
                <a:latin typeface="Comic Sans MS" panose="030F0702030302020204" pitchFamily="66" charset="0"/>
              </a:rPr>
              <a:t>Silvia </a:t>
            </a:r>
            <a:r>
              <a:rPr lang="sk-SK" sz="3600" i="1" dirty="0" smtClean="0">
                <a:latin typeface="Comic Sans MS" panose="030F0702030302020204" pitchFamily="66" charset="0"/>
              </a:rPr>
              <a:t>Ondrašovičová</a:t>
            </a:r>
            <a:r>
              <a:rPr lang="sk-SK" sz="3600" i="1" baseline="30000" dirty="0">
                <a:latin typeface="Comic Sans MS" panose="030F0702030302020204" pitchFamily="66" charset="0"/>
              </a:rPr>
              <a:t>2</a:t>
            </a:r>
            <a:r>
              <a:rPr lang="sk-SK" sz="3600" i="1" dirty="0" smtClean="0">
                <a:latin typeface="Comic Sans MS" panose="030F0702030302020204" pitchFamily="66" charset="0"/>
              </a:rPr>
              <a:t>, </a:t>
            </a:r>
            <a:r>
              <a:rPr lang="sk-SK" sz="3600" i="1" dirty="0">
                <a:latin typeface="Comic Sans MS" panose="030F0702030302020204" pitchFamily="66" charset="0"/>
              </a:rPr>
              <a:t>Milan </a:t>
            </a:r>
            <a:r>
              <a:rPr lang="sk-SK" sz="3600" i="1" dirty="0" smtClean="0">
                <a:latin typeface="Comic Sans MS" panose="030F0702030302020204" pitchFamily="66" charset="0"/>
              </a:rPr>
              <a:t>Vasiľ</a:t>
            </a:r>
            <a:r>
              <a:rPr lang="sk-SK" sz="3600" i="1" baseline="30000" dirty="0" smtClean="0">
                <a:latin typeface="Comic Sans MS" panose="030F0702030302020204" pitchFamily="66" charset="0"/>
              </a:rPr>
              <a:t>1</a:t>
            </a:r>
            <a:r>
              <a:rPr lang="sk-SK" sz="3600" i="1" dirty="0" smtClean="0">
                <a:latin typeface="Comic Sans MS" panose="030F0702030302020204" pitchFamily="66" charset="0"/>
              </a:rPr>
              <a:t>, </a:t>
            </a:r>
            <a:r>
              <a:rPr lang="sk-SK" sz="3600" i="1" dirty="0">
                <a:latin typeface="Comic Sans MS" panose="030F0702030302020204" pitchFamily="66" charset="0"/>
              </a:rPr>
              <a:t>Zuzana </a:t>
            </a:r>
            <a:r>
              <a:rPr lang="sk-SK" sz="3600" i="1" dirty="0" smtClean="0">
                <a:latin typeface="Comic Sans MS" panose="030F0702030302020204" pitchFamily="66" charset="0"/>
              </a:rPr>
              <a:t>Farkašová</a:t>
            </a:r>
            <a:r>
              <a:rPr lang="sk-SK" sz="3600" i="1" baseline="30000" dirty="0" smtClean="0">
                <a:latin typeface="Comic Sans MS" panose="030F0702030302020204" pitchFamily="66" charset="0"/>
              </a:rPr>
              <a:t>1</a:t>
            </a:r>
            <a:r>
              <a:rPr lang="sk-SK" sz="3600" i="1" dirty="0" smtClean="0">
                <a:latin typeface="Comic Sans MS" panose="030F0702030302020204" pitchFamily="66" charset="0"/>
              </a:rPr>
              <a:t>, </a:t>
            </a:r>
            <a:r>
              <a:rPr lang="sk-SK" sz="3600" i="1" dirty="0" err="1">
                <a:latin typeface="Comic Sans MS" panose="030F0702030302020204" pitchFamily="66" charset="0"/>
              </a:rPr>
              <a:t>Ewa</a:t>
            </a:r>
            <a:r>
              <a:rPr lang="sk-SK" sz="3600" i="1" dirty="0">
                <a:latin typeface="Comic Sans MS" panose="030F0702030302020204" pitchFamily="66" charset="0"/>
              </a:rPr>
              <a:t> </a:t>
            </a:r>
            <a:r>
              <a:rPr lang="sk-SK" sz="3600" i="1" dirty="0" smtClean="0">
                <a:latin typeface="Comic Sans MS" panose="030F0702030302020204" pitchFamily="66" charset="0"/>
              </a:rPr>
              <a:t>Pecka-Kielb</a:t>
            </a:r>
            <a:r>
              <a:rPr lang="sk-SK" sz="3600" i="1" baseline="30000" dirty="0">
                <a:latin typeface="Comic Sans MS" panose="030F0702030302020204" pitchFamily="66" charset="0"/>
              </a:rPr>
              <a:t>3</a:t>
            </a:r>
            <a:r>
              <a:rPr lang="sk-SK" sz="3600" i="1" dirty="0" smtClean="0">
                <a:latin typeface="Comic Sans MS" panose="030F0702030302020204" pitchFamily="66" charset="0"/>
              </a:rPr>
              <a:t>, </a:t>
            </a:r>
            <a:r>
              <a:rPr lang="sk-SK" sz="3600" i="1" dirty="0">
                <a:latin typeface="Comic Sans MS" panose="030F0702030302020204" pitchFamily="66" charset="0"/>
              </a:rPr>
              <a:t>Šimon </a:t>
            </a:r>
            <a:r>
              <a:rPr lang="sk-SK" sz="3600" i="1" dirty="0" smtClean="0">
                <a:latin typeface="Comic Sans MS" panose="030F0702030302020204" pitchFamily="66" charset="0"/>
              </a:rPr>
              <a:t>Halás</a:t>
            </a:r>
            <a:r>
              <a:rPr lang="sk-SK" sz="3600" i="1" baseline="30000" dirty="0" smtClean="0">
                <a:latin typeface="Comic Sans MS" panose="030F0702030302020204" pitchFamily="66" charset="0"/>
              </a:rPr>
              <a:t>1</a:t>
            </a:r>
            <a:r>
              <a:rPr lang="sk-SK" sz="3600" i="1" dirty="0">
                <a:latin typeface="Comic Sans MS" panose="030F0702030302020204" pitchFamily="66" charset="0"/>
              </a:rPr>
              <a:t/>
            </a:r>
            <a:br>
              <a:rPr lang="sk-SK" sz="3600" i="1" dirty="0">
                <a:latin typeface="Comic Sans MS" panose="030F0702030302020204" pitchFamily="66" charset="0"/>
              </a:rPr>
            </a:br>
            <a:r>
              <a:rPr lang="sk-SK" sz="3600" i="1" dirty="0" smtClean="0">
                <a:latin typeface="Comic Sans MS" panose="030F0702030302020204" pitchFamily="66" charset="0"/>
              </a:rPr>
              <a:t/>
            </a:r>
            <a:br>
              <a:rPr lang="sk-SK" sz="3600" i="1" dirty="0" smtClean="0">
                <a:latin typeface="Comic Sans MS" panose="030F0702030302020204" pitchFamily="66" charset="0"/>
              </a:rPr>
            </a:br>
            <a:r>
              <a:rPr lang="sk-SK" sz="3600" i="1" baseline="30000" dirty="0" smtClean="0">
                <a:latin typeface="Comic Sans MS" panose="030F0702030302020204" pitchFamily="66" charset="0"/>
              </a:rPr>
              <a:t>1</a:t>
            </a:r>
            <a:r>
              <a:rPr lang="sk-SK" sz="3600" i="1" dirty="0" smtClean="0">
                <a:latin typeface="Comic Sans MS" panose="030F0702030302020204" pitchFamily="66" charset="0"/>
              </a:rPr>
              <a:t>Katedra </a:t>
            </a:r>
            <a:r>
              <a:rPr lang="sk-SK" sz="3600" i="1" dirty="0">
                <a:latin typeface="Comic Sans MS" panose="030F0702030302020204" pitchFamily="66" charset="0"/>
              </a:rPr>
              <a:t>výživy a chovu zvierat, </a:t>
            </a:r>
            <a:r>
              <a:rPr lang="sk-SK" sz="3600" i="1" baseline="30000" dirty="0" smtClean="0">
                <a:latin typeface="Comic Sans MS" panose="030F0702030302020204" pitchFamily="66" charset="0"/>
              </a:rPr>
              <a:t>2</a:t>
            </a:r>
            <a:r>
              <a:rPr lang="sk-SK" sz="3600" i="1" dirty="0" smtClean="0">
                <a:latin typeface="Comic Sans MS" panose="030F0702030302020204" pitchFamily="66" charset="0"/>
              </a:rPr>
              <a:t>Katedra biológie a fyziológie, Univerzita </a:t>
            </a:r>
            <a:r>
              <a:rPr lang="sk-SK" sz="3600" i="1" dirty="0">
                <a:latin typeface="Comic Sans MS" panose="030F0702030302020204" pitchFamily="66" charset="0"/>
              </a:rPr>
              <a:t>veterinárskeho lekárstva a farmácie v </a:t>
            </a:r>
            <a:r>
              <a:rPr lang="sk-SK" sz="3600" i="1" dirty="0" smtClean="0">
                <a:latin typeface="Comic Sans MS" panose="030F0702030302020204" pitchFamily="66" charset="0"/>
              </a:rPr>
              <a:t>Košiciach, Slovenská republika</a:t>
            </a:r>
            <a:r>
              <a:rPr lang="sk-SK" sz="3600" i="1" dirty="0">
                <a:latin typeface="Comic Sans MS" panose="030F0702030302020204" pitchFamily="66" charset="0"/>
              </a:rPr>
              <a:t/>
            </a:r>
            <a:br>
              <a:rPr lang="sk-SK" sz="3600" i="1" dirty="0">
                <a:latin typeface="Comic Sans MS" panose="030F0702030302020204" pitchFamily="66" charset="0"/>
              </a:rPr>
            </a:br>
            <a:r>
              <a:rPr lang="sk-SK" sz="3600" i="1" baseline="30000" dirty="0" smtClean="0">
                <a:latin typeface="Comic Sans MS" panose="030F0702030302020204" pitchFamily="66" charset="0"/>
              </a:rPr>
              <a:t>3</a:t>
            </a:r>
            <a:r>
              <a:rPr lang="en-US" sz="3600" i="1" dirty="0" err="1" smtClean="0">
                <a:latin typeface="Comic Sans MS" panose="030F0702030302020204" pitchFamily="66" charset="0"/>
              </a:rPr>
              <a:t>Wrocław</a:t>
            </a:r>
            <a:r>
              <a:rPr lang="en-US" sz="3600" i="1" dirty="0" smtClean="0">
                <a:latin typeface="Comic Sans MS" panose="030F0702030302020204" pitchFamily="66" charset="0"/>
              </a:rPr>
              <a:t> </a:t>
            </a:r>
            <a:r>
              <a:rPr lang="en-US" sz="3600" i="1" dirty="0">
                <a:latin typeface="Comic Sans MS" panose="030F0702030302020204" pitchFamily="66" charset="0"/>
              </a:rPr>
              <a:t>University of Environmental and Life Sciences, Wroclaw, Poland</a:t>
            </a:r>
            <a:r>
              <a:rPr lang="sk-SK" sz="3600" i="1" dirty="0" smtClean="0">
                <a:latin typeface="Comic Sans MS" panose="030F0702030302020204" pitchFamily="66" charset="0"/>
              </a:rPr>
              <a:t/>
            </a:r>
            <a:br>
              <a:rPr lang="sk-SK" sz="3600" i="1" dirty="0" smtClean="0">
                <a:latin typeface="Comic Sans MS" panose="030F0702030302020204" pitchFamily="66" charset="0"/>
              </a:rPr>
            </a:br>
            <a:r>
              <a:rPr lang="sk-SK" dirty="0" smtClean="0">
                <a:latin typeface="Comic Sans MS" panose="030F0702030302020204" pitchFamily="66" charset="0"/>
              </a:rPr>
              <a:t/>
            </a:r>
            <a:br>
              <a:rPr lang="sk-SK" dirty="0" smtClean="0">
                <a:latin typeface="Comic Sans MS" panose="030F0702030302020204" pitchFamily="66" charset="0"/>
              </a:rPr>
            </a:br>
            <a:r>
              <a:rPr lang="sk-SK" sz="6000" dirty="0" smtClean="0">
                <a:latin typeface="Comic Sans MS" panose="030F0702030302020204" pitchFamily="66" charset="0"/>
              </a:rPr>
              <a:t/>
            </a:r>
            <a:br>
              <a:rPr lang="sk-SK" sz="6000" dirty="0" smtClean="0">
                <a:latin typeface="Comic Sans MS" panose="030F0702030302020204" pitchFamily="66" charset="0"/>
              </a:rPr>
            </a:br>
            <a:r>
              <a:rPr lang="sk-SK" sz="6000" dirty="0" smtClean="0">
                <a:latin typeface="Comic Sans MS" panose="030F0702030302020204" pitchFamily="66" charset="0"/>
              </a:rPr>
              <a:t> </a:t>
            </a:r>
            <a:br>
              <a:rPr lang="sk-SK" sz="6000" dirty="0" smtClean="0">
                <a:latin typeface="Comic Sans MS" panose="030F0702030302020204" pitchFamily="66" charset="0"/>
              </a:rPr>
            </a:br>
            <a:endParaRPr lang="sk-SK" sz="6000" dirty="0">
              <a:latin typeface="Comic Sans MS" panose="030F0702030302020204" pitchFamily="66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6947" y="3630118"/>
            <a:ext cx="31572200" cy="5165248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2000" b="1" dirty="0">
                <a:latin typeface="Comic Sans MS" panose="030F0702030302020204" pitchFamily="66" charset="0"/>
              </a:rPr>
              <a:t>ÚVOD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2000" dirty="0">
                <a:latin typeface="Comic Sans MS" panose="030F0702030302020204" pitchFamily="66" charset="0"/>
              </a:rPr>
              <a:t>Napriek mnohým výskumom zápaly mliečnej žľazy - </a:t>
            </a:r>
            <a:r>
              <a:rPr lang="sk-SK" sz="2000" dirty="0" err="1">
                <a:latin typeface="Comic Sans MS" panose="030F0702030302020204" pitchFamily="66" charset="0"/>
              </a:rPr>
              <a:t>mastitída</a:t>
            </a:r>
            <a:r>
              <a:rPr lang="sk-SK" sz="2000" dirty="0">
                <a:latin typeface="Comic Sans MS" panose="030F0702030302020204" pitchFamily="66" charset="0"/>
              </a:rPr>
              <a:t> naďalej ovplyvňuje zdravie dojníc a významne vplýva na kvalitu a množstvo vyprodukovaného </a:t>
            </a:r>
            <a:r>
              <a:rPr lang="sk-SK" sz="2000" dirty="0" smtClean="0">
                <a:latin typeface="Comic Sans MS" panose="030F0702030302020204" pitchFamily="66" charset="0"/>
              </a:rPr>
              <a:t>mlieka. Uvádza sa, </a:t>
            </a:r>
            <a:r>
              <a:rPr lang="sk-SK" sz="2000" dirty="0">
                <a:latin typeface="Comic Sans MS" panose="030F0702030302020204" pitchFamily="66" charset="0"/>
              </a:rPr>
              <a:t>že až 95% </a:t>
            </a:r>
            <a:r>
              <a:rPr lang="sk-SK" sz="2000" dirty="0" err="1">
                <a:latin typeface="Comic Sans MS" panose="030F0702030302020204" pitchFamily="66" charset="0"/>
              </a:rPr>
              <a:t>intramamárnych</a:t>
            </a:r>
            <a:r>
              <a:rPr lang="sk-SK" sz="2000" dirty="0">
                <a:latin typeface="Comic Sans MS" panose="030F0702030302020204" pitchFamily="66" charset="0"/>
              </a:rPr>
              <a:t> infekcií, ku ktorým došlo bolo spôsobených v dôsledku kontaminácie mliečnej žľazy bakteriálnymi patogénmi cez ceckový otvor a </a:t>
            </a:r>
            <a:r>
              <a:rPr lang="sk-SK" sz="2000" dirty="0" smtClean="0">
                <a:latin typeface="Comic Sans MS" panose="030F0702030302020204" pitchFamily="66" charset="0"/>
              </a:rPr>
              <a:t>kanálik. Baktérie </a:t>
            </a:r>
            <a:r>
              <a:rPr lang="sk-SK" sz="2000" dirty="0">
                <a:latin typeface="Comic Sans MS" panose="030F0702030302020204" pitchFamily="66" charset="0"/>
              </a:rPr>
              <a:t>spôsobujúce zápaly mliečnej žľazy možno rozdeliť do dvoch skupín - </a:t>
            </a:r>
            <a:r>
              <a:rPr lang="sk-SK" sz="2000" dirty="0" err="1">
                <a:latin typeface="Comic Sans MS" panose="030F0702030302020204" pitchFamily="66" charset="0"/>
              </a:rPr>
              <a:t>kontagiózne</a:t>
            </a:r>
            <a:r>
              <a:rPr lang="sk-SK" sz="2000" dirty="0">
                <a:latin typeface="Comic Sans MS" panose="030F0702030302020204" pitchFamily="66" charset="0"/>
              </a:rPr>
              <a:t> a environmentálne patogény. Medzi </a:t>
            </a:r>
            <a:r>
              <a:rPr lang="sk-SK" sz="2000" dirty="0" err="1">
                <a:latin typeface="Comic Sans MS" panose="030F0702030302020204" pitchFamily="66" charset="0"/>
              </a:rPr>
              <a:t>kontagiózne</a:t>
            </a:r>
            <a:r>
              <a:rPr lang="sk-SK" sz="2000" dirty="0">
                <a:latin typeface="Comic Sans MS" panose="030F0702030302020204" pitchFamily="66" charset="0"/>
              </a:rPr>
              <a:t> patogény patrí napr. </a:t>
            </a:r>
            <a:r>
              <a:rPr lang="sk-SK" sz="2000" i="1" dirty="0" err="1">
                <a:latin typeface="Comic Sans MS" panose="030F0702030302020204" pitchFamily="66" charset="0"/>
              </a:rPr>
              <a:t>Staphylococcus</a:t>
            </a:r>
            <a:r>
              <a:rPr lang="sk-SK" sz="2000" i="1" dirty="0">
                <a:latin typeface="Comic Sans MS" panose="030F0702030302020204" pitchFamily="66" charset="0"/>
              </a:rPr>
              <a:t> </a:t>
            </a:r>
            <a:r>
              <a:rPr lang="sk-SK" sz="2000" i="1" dirty="0" err="1">
                <a:latin typeface="Comic Sans MS" panose="030F0702030302020204" pitchFamily="66" charset="0"/>
              </a:rPr>
              <a:t>aureus</a:t>
            </a:r>
            <a:r>
              <a:rPr lang="sk-SK" sz="2000" dirty="0">
                <a:latin typeface="Comic Sans MS" panose="030F0702030302020204" pitchFamily="66" charset="0"/>
              </a:rPr>
              <a:t>, </a:t>
            </a:r>
            <a:r>
              <a:rPr lang="sk-SK" sz="2000" i="1" dirty="0" err="1">
                <a:latin typeface="Comic Sans MS" panose="030F0702030302020204" pitchFamily="66" charset="0"/>
              </a:rPr>
              <a:t>Streptococcus</a:t>
            </a:r>
            <a:r>
              <a:rPr lang="sk-SK" sz="2000" i="1" dirty="0">
                <a:latin typeface="Comic Sans MS" panose="030F0702030302020204" pitchFamily="66" charset="0"/>
              </a:rPr>
              <a:t> </a:t>
            </a:r>
            <a:r>
              <a:rPr lang="sk-SK" sz="2000" i="1" dirty="0" err="1">
                <a:latin typeface="Comic Sans MS" panose="030F0702030302020204" pitchFamily="66" charset="0"/>
              </a:rPr>
              <a:t>agalactiae</a:t>
            </a:r>
            <a:r>
              <a:rPr lang="sk-SK" sz="2000" i="1" dirty="0">
                <a:latin typeface="Comic Sans MS" panose="030F0702030302020204" pitchFamily="66" charset="0"/>
              </a:rPr>
              <a:t> </a:t>
            </a:r>
            <a:r>
              <a:rPr lang="sk-SK" sz="2000" dirty="0">
                <a:latin typeface="Comic Sans MS" panose="030F0702030302020204" pitchFamily="66" charset="0"/>
              </a:rPr>
              <a:t>alebo </a:t>
            </a:r>
            <a:r>
              <a:rPr lang="sk-SK" sz="2000" i="1" dirty="0" err="1">
                <a:latin typeface="Comic Sans MS" panose="030F0702030302020204" pitchFamily="66" charset="0"/>
              </a:rPr>
              <a:t>Streptococcus</a:t>
            </a:r>
            <a:r>
              <a:rPr lang="sk-SK" sz="2000" i="1" dirty="0">
                <a:latin typeface="Comic Sans MS" panose="030F0702030302020204" pitchFamily="66" charset="0"/>
              </a:rPr>
              <a:t> </a:t>
            </a:r>
            <a:r>
              <a:rPr lang="sk-SK" sz="2000" i="1" dirty="0" err="1">
                <a:latin typeface="Comic Sans MS" panose="030F0702030302020204" pitchFamily="66" charset="0"/>
              </a:rPr>
              <a:t>dysgalactiae</a:t>
            </a:r>
            <a:r>
              <a:rPr lang="sk-SK" sz="2000" dirty="0">
                <a:latin typeface="Comic Sans MS" panose="030F0702030302020204" pitchFamily="66" charset="0"/>
              </a:rPr>
              <a:t>, ktoré môžu prežiť a </a:t>
            </a:r>
            <a:r>
              <a:rPr lang="sk-SK" sz="2000" dirty="0" err="1">
                <a:latin typeface="Comic Sans MS" panose="030F0702030302020204" pitchFamily="66" charset="0"/>
              </a:rPr>
              <a:t>pomnožovať</a:t>
            </a:r>
            <a:r>
              <a:rPr lang="sk-SK" sz="2000" dirty="0">
                <a:latin typeface="Comic Sans MS" panose="030F0702030302020204" pitchFamily="66" charset="0"/>
              </a:rPr>
              <a:t> sa v mliečnej žľaze, čo znamená, že prenos infekcie z infikovaných do neinfikovaných štvrtí a prenos z kravy na kravu je najpravdepodobnejší počas </a:t>
            </a:r>
            <a:r>
              <a:rPr lang="sk-SK" sz="2000" dirty="0" smtClean="0">
                <a:latin typeface="Comic Sans MS" panose="030F0702030302020204" pitchFamily="66" charset="0"/>
              </a:rPr>
              <a:t>dojenia. Environmentálne </a:t>
            </a:r>
            <a:r>
              <a:rPr lang="sk-SK" sz="2000" dirty="0">
                <a:latin typeface="Comic Sans MS" panose="030F0702030302020204" pitchFamily="66" charset="0"/>
              </a:rPr>
              <a:t>patogény sa uplatňujú najmä v prostredí, kde sa vyskytujú znečistené plochy výkalmi. Z tejto skupiny, </a:t>
            </a:r>
            <a:r>
              <a:rPr lang="sk-SK" sz="2000" i="1" dirty="0">
                <a:latin typeface="Comic Sans MS" panose="030F0702030302020204" pitchFamily="66" charset="0"/>
              </a:rPr>
              <a:t>Str. </a:t>
            </a:r>
            <a:r>
              <a:rPr lang="sk-SK" sz="2000" i="1" dirty="0" err="1">
                <a:latin typeface="Comic Sans MS" panose="030F0702030302020204" pitchFamily="66" charset="0"/>
              </a:rPr>
              <a:t>uberis</a:t>
            </a:r>
            <a:r>
              <a:rPr lang="sk-SK" sz="2000" dirty="0">
                <a:latin typeface="Comic Sans MS" panose="030F0702030302020204" pitchFamily="66" charset="0"/>
              </a:rPr>
              <a:t>, </a:t>
            </a:r>
            <a:r>
              <a:rPr lang="sk-SK" sz="2000" dirty="0" err="1">
                <a:latin typeface="Comic Sans MS" panose="030F0702030302020204" pitchFamily="66" charset="0"/>
              </a:rPr>
              <a:t>koaguláza</a:t>
            </a:r>
            <a:r>
              <a:rPr lang="sk-SK" sz="2000" dirty="0">
                <a:latin typeface="Comic Sans MS" panose="030F0702030302020204" pitchFamily="66" charset="0"/>
              </a:rPr>
              <a:t> negatívne stafylokoky (KNS) a </a:t>
            </a:r>
            <a:r>
              <a:rPr lang="sk-SK" sz="2000" i="1" dirty="0">
                <a:latin typeface="Comic Sans MS" panose="030F0702030302020204" pitchFamily="66" charset="0"/>
              </a:rPr>
              <a:t>E. </a:t>
            </a:r>
            <a:r>
              <a:rPr lang="sk-SK" sz="2000" i="1" dirty="0" err="1">
                <a:latin typeface="Comic Sans MS" panose="030F0702030302020204" pitchFamily="66" charset="0"/>
              </a:rPr>
              <a:t>coli</a:t>
            </a:r>
            <a:r>
              <a:rPr lang="sk-SK" sz="2000" i="1" dirty="0">
                <a:latin typeface="Comic Sans MS" panose="030F0702030302020204" pitchFamily="66" charset="0"/>
              </a:rPr>
              <a:t> </a:t>
            </a:r>
            <a:r>
              <a:rPr lang="sk-SK" sz="2000" dirty="0">
                <a:latin typeface="Comic Sans MS" panose="030F0702030302020204" pitchFamily="66" charset="0"/>
              </a:rPr>
              <a:t>sú najdôležitejšie. </a:t>
            </a:r>
            <a:r>
              <a:rPr lang="sk-SK" sz="2000" dirty="0" err="1">
                <a:latin typeface="Comic Sans MS" panose="030F0702030302020204" pitchFamily="66" charset="0"/>
              </a:rPr>
              <a:t>Čobirka</a:t>
            </a:r>
            <a:r>
              <a:rPr lang="sk-SK" sz="2000" dirty="0">
                <a:latin typeface="Comic Sans MS" panose="030F0702030302020204" pitchFamily="66" charset="0"/>
              </a:rPr>
              <a:t> a kol. (2020) uvádza, že mnohé patogény mliečnej žľazy, ako </a:t>
            </a:r>
            <a:r>
              <a:rPr lang="sk-SK" sz="2000" i="1" dirty="0">
                <a:latin typeface="Comic Sans MS" panose="030F0702030302020204" pitchFamily="66" charset="0"/>
              </a:rPr>
              <a:t>S. </a:t>
            </a:r>
            <a:r>
              <a:rPr lang="sk-SK" sz="2000" i="1" dirty="0" err="1">
                <a:latin typeface="Comic Sans MS" panose="030F0702030302020204" pitchFamily="66" charset="0"/>
              </a:rPr>
              <a:t>aureus</a:t>
            </a:r>
            <a:r>
              <a:rPr lang="sk-SK" sz="2000" i="1" dirty="0">
                <a:latin typeface="Comic Sans MS" panose="030F0702030302020204" pitchFamily="66" charset="0"/>
              </a:rPr>
              <a:t>, Str. </a:t>
            </a:r>
            <a:r>
              <a:rPr lang="sk-SK" sz="2000" i="1" dirty="0" err="1">
                <a:latin typeface="Comic Sans MS" panose="030F0702030302020204" pitchFamily="66" charset="0"/>
              </a:rPr>
              <a:t>agalactiae</a:t>
            </a:r>
            <a:r>
              <a:rPr lang="sk-SK" sz="2000" i="1" dirty="0">
                <a:latin typeface="Comic Sans MS" panose="030F0702030302020204" pitchFamily="66" charset="0"/>
              </a:rPr>
              <a:t> </a:t>
            </a:r>
            <a:r>
              <a:rPr lang="sk-SK" sz="2000" dirty="0">
                <a:latin typeface="Comic Sans MS" panose="030F0702030302020204" pitchFamily="66" charset="0"/>
              </a:rPr>
              <a:t>alebo </a:t>
            </a:r>
            <a:r>
              <a:rPr lang="sk-SK" sz="2000" i="1" dirty="0">
                <a:latin typeface="Comic Sans MS" panose="030F0702030302020204" pitchFamily="66" charset="0"/>
              </a:rPr>
              <a:t>Str. </a:t>
            </a:r>
            <a:r>
              <a:rPr lang="sk-SK" sz="2000" i="1" dirty="0" err="1">
                <a:latin typeface="Comic Sans MS" panose="030F0702030302020204" pitchFamily="66" charset="0"/>
              </a:rPr>
              <a:t>uberis</a:t>
            </a:r>
            <a:r>
              <a:rPr lang="sk-SK" sz="2000" i="1" dirty="0">
                <a:latin typeface="Comic Sans MS" panose="030F0702030302020204" pitchFamily="66" charset="0"/>
              </a:rPr>
              <a:t> </a:t>
            </a:r>
            <a:r>
              <a:rPr lang="sk-SK" sz="2000" dirty="0">
                <a:latin typeface="Comic Sans MS" panose="030F0702030302020204" pitchFamily="66" charset="0"/>
              </a:rPr>
              <a:t>možno klasifikovať za </a:t>
            </a:r>
            <a:r>
              <a:rPr lang="sk-SK" sz="2000" dirty="0" err="1">
                <a:latin typeface="Comic Sans MS" panose="030F0702030302020204" pitchFamily="66" charset="0"/>
              </a:rPr>
              <a:t>kontagiózne</a:t>
            </a:r>
            <a:r>
              <a:rPr lang="sk-SK" sz="2000" dirty="0">
                <a:latin typeface="Comic Sans MS" panose="030F0702030302020204" pitchFamily="66" charset="0"/>
              </a:rPr>
              <a:t> alebo environmentálne, pretože sa môžu prenášať viacerými cestami – nielen mliekom od infikovaných kráv alebo nedostatočnou hygienou počas dojenia, ale aj podstielkou, močom, výkalmi a inými </a:t>
            </a:r>
            <a:r>
              <a:rPr lang="sk-SK" sz="2000" dirty="0" smtClean="0">
                <a:latin typeface="Comic Sans MS" panose="030F0702030302020204" pitchFamily="66" charset="0"/>
              </a:rPr>
              <a:t>kontaminantmi. Podľa </a:t>
            </a:r>
            <a:r>
              <a:rPr lang="sk-SK" sz="2000" dirty="0">
                <a:latin typeface="Comic Sans MS" panose="030F0702030302020204" pitchFamily="66" charset="0"/>
              </a:rPr>
              <a:t>Abebe a kol. (2016) riziká expozície surového mlieka znehodnocujúcou mikroflórou zvyčajne nastávajú pri nesprávnom vykonávaní postupov hygienického programu dojenia, nedôslednom </a:t>
            </a:r>
            <a:r>
              <a:rPr lang="sk-SK" sz="2000" dirty="0" err="1">
                <a:latin typeface="Comic Sans MS" panose="030F0702030302020204" pitchFamily="66" charset="0"/>
              </a:rPr>
              <a:t>oddájaní</a:t>
            </a:r>
            <a:r>
              <a:rPr lang="sk-SK" sz="2000" dirty="0">
                <a:latin typeface="Comic Sans MS" panose="030F0702030302020204" pitchFamily="66" charset="0"/>
              </a:rPr>
              <a:t> prvých strekov mlieka, zanedbaní toalety vemena pred dojením, pri technickej poruche zariadení v rámci prvotného ošetrenia a skladovania mlieka o teplote nad </a:t>
            </a:r>
            <a:r>
              <a:rPr lang="sk-SK" sz="2000" dirty="0" smtClean="0">
                <a:latin typeface="Comic Sans MS" panose="030F0702030302020204" pitchFamily="66" charset="0"/>
              </a:rPr>
              <a:t>7°C. </a:t>
            </a:r>
            <a:r>
              <a:rPr lang="sk-SK" sz="2000" dirty="0" err="1">
                <a:latin typeface="Comic Sans MS" panose="030F0702030302020204" pitchFamily="66" charset="0"/>
              </a:rPr>
              <a:t>Mastitídy</a:t>
            </a:r>
            <a:r>
              <a:rPr lang="sk-SK" sz="2000" dirty="0">
                <a:latin typeface="Comic Sans MS" panose="030F0702030302020204" pitchFamily="66" charset="0"/>
              </a:rPr>
              <a:t> sú spravidla významným rezervoárom baktérií obzvlášť, keď sa jedná o výskyt zo strany chovateľov podceňovaných skrytých latentných a </a:t>
            </a:r>
            <a:r>
              <a:rPr lang="sk-SK" sz="2000" dirty="0" err="1">
                <a:latin typeface="Comic Sans MS" panose="030F0702030302020204" pitchFamily="66" charset="0"/>
              </a:rPr>
              <a:t>subklinických</a:t>
            </a:r>
            <a:r>
              <a:rPr lang="sk-SK" sz="2000" dirty="0">
                <a:latin typeface="Comic Sans MS" panose="030F0702030302020204" pitchFamily="66" charset="0"/>
              </a:rPr>
              <a:t> foriem, ktoré zároveň bývajú príčinou zvýšeného počtu somatických buniek (PSB</a:t>
            </a:r>
            <a:r>
              <a:rPr lang="sk-SK" sz="2000" dirty="0" smtClean="0">
                <a:latin typeface="Comic Sans MS" panose="030F0702030302020204" pitchFamily="66" charset="0"/>
              </a:rPr>
              <a:t>). </a:t>
            </a:r>
            <a:r>
              <a:rPr lang="sk-SK" sz="2000" dirty="0">
                <a:latin typeface="Comic Sans MS" panose="030F0702030302020204" pitchFamily="66" charset="0"/>
              </a:rPr>
              <a:t>Potenciálnym zdrojom kontaminácie môžu byť postupne znečisťované súčasti dojacieho stroja, ruky a odevy pracovníkov prvovýroby v priebehu každého dojenia. </a:t>
            </a:r>
            <a:r>
              <a:rPr lang="sk-SK" sz="2000" dirty="0" smtClean="0">
                <a:latin typeface="Comic Sans MS" panose="030F0702030302020204" pitchFamily="66" charset="0"/>
              </a:rPr>
              <a:t>Dodržiavanie </a:t>
            </a:r>
            <a:r>
              <a:rPr lang="sk-SK" sz="2000" dirty="0">
                <a:latin typeface="Comic Sans MS" panose="030F0702030302020204" pitchFamily="66" charset="0"/>
              </a:rPr>
              <a:t>zásad správnej výrobnej praxe a realizácia vypracovaných systémov HACCP v prvovýrobe je nevyhnutným a účinným prostriedkom spejúcim k eliminovaniu všetkých rizík možnej mikrobiologickej kontaminácie surového kravského </a:t>
            </a:r>
            <a:r>
              <a:rPr lang="sk-SK" sz="2000" dirty="0" smtClean="0">
                <a:latin typeface="Comic Sans MS" panose="030F0702030302020204" pitchFamily="66" charset="0"/>
              </a:rPr>
              <a:t>mlieka. Cieľom </a:t>
            </a:r>
            <a:r>
              <a:rPr lang="sk-SK" sz="2000" dirty="0">
                <a:latin typeface="Comic Sans MS" panose="030F0702030302020204" pitchFamily="66" charset="0"/>
              </a:rPr>
              <a:t>práce bola redukcia </a:t>
            </a:r>
            <a:r>
              <a:rPr lang="sk-SK" sz="2000" dirty="0" err="1" smtClean="0">
                <a:latin typeface="Comic Sans MS" panose="030F0702030302020204" pitchFamily="66" charset="0"/>
              </a:rPr>
              <a:t>mastitíd</a:t>
            </a:r>
            <a:r>
              <a:rPr lang="sk-SK" sz="2000" dirty="0" smtClean="0">
                <a:latin typeface="Comic Sans MS" panose="030F0702030302020204" pitchFamily="66" charset="0"/>
              </a:rPr>
              <a:t> </a:t>
            </a:r>
            <a:r>
              <a:rPr lang="sk-SK" sz="2000" dirty="0">
                <a:latin typeface="Comic Sans MS" panose="030F0702030302020204" pitchFamily="66" charset="0"/>
              </a:rPr>
              <a:t>a zníženie výskytu baktérií </a:t>
            </a:r>
            <a:r>
              <a:rPr lang="sk-SK" sz="2000" i="1" dirty="0" err="1">
                <a:latin typeface="Comic Sans MS" panose="030F0702030302020204" pitchFamily="66" charset="0"/>
              </a:rPr>
              <a:t>Staphylococcus</a:t>
            </a:r>
            <a:r>
              <a:rPr lang="sk-SK" sz="2000" i="1" dirty="0">
                <a:latin typeface="Comic Sans MS" panose="030F0702030302020204" pitchFamily="66" charset="0"/>
              </a:rPr>
              <a:t> </a:t>
            </a:r>
            <a:r>
              <a:rPr lang="sk-SK" sz="2000" dirty="0" err="1">
                <a:latin typeface="Comic Sans MS" panose="030F0702030302020204" pitchFamily="66" charset="0"/>
              </a:rPr>
              <a:t>spp</a:t>
            </a:r>
            <a:r>
              <a:rPr lang="sk-SK" sz="2000" dirty="0">
                <a:latin typeface="Comic Sans MS" panose="030F0702030302020204" pitchFamily="66" charset="0"/>
              </a:rPr>
              <a:t>. v chove 120 dojníc v priebehu roka dostupnými preventívnymi a tlmiacimi postupmi, ktorých uplatňovanie bolo usmerňované na základe priebežne získaných výsledkov diagnostiky, pri sledovaní zmien ukazovateľov mikrobiologickej kvality surového kravského mlieka.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2000" dirty="0">
                <a:latin typeface="Comic Sans MS" panose="030F0702030302020204" pitchFamily="66" charset="0"/>
              </a:rPr>
              <a:t> </a:t>
            </a:r>
            <a:endParaRPr lang="sk-SK" sz="2000" b="1" dirty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2000" b="1" dirty="0">
                <a:latin typeface="Comic Sans MS" panose="030F0702030302020204" pitchFamily="66" charset="0"/>
              </a:rPr>
              <a:t>MATERIÁL A METODIKA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2000" dirty="0">
                <a:latin typeface="Comic Sans MS" panose="030F0702030302020204" pitchFamily="66" charset="0"/>
              </a:rPr>
              <a:t>Praktická časť štúdie bola vykonávaná v chove dojníc slovenského strakatého plemena na východnom Slovensku. Technológiu chovu predstavuje voľné boxové ustajnenie nastielané slamou v dvoch zrekonštruovaných maštaliach nadväzujúcich na </a:t>
            </a:r>
            <a:r>
              <a:rPr lang="sk-SK" sz="2000" dirty="0" err="1">
                <a:latin typeface="Comic Sans MS" panose="030F0702030302020204" pitchFamily="66" charset="0"/>
              </a:rPr>
              <a:t>dojáreň</a:t>
            </a:r>
            <a:r>
              <a:rPr lang="sk-SK" sz="2000" dirty="0">
                <a:latin typeface="Comic Sans MS" panose="030F0702030302020204" pitchFamily="66" charset="0"/>
              </a:rPr>
              <a:t> so zariadením WESTFALIA tandem 2x4, (</a:t>
            </a:r>
            <a:r>
              <a:rPr lang="sk-SK" sz="2000" dirty="0" err="1">
                <a:latin typeface="Comic Sans MS" panose="030F0702030302020204" pitchFamily="66" charset="0"/>
              </a:rPr>
              <a:t>Germany</a:t>
            </a:r>
            <a:r>
              <a:rPr lang="sk-SK" sz="2000" dirty="0">
                <a:latin typeface="Comic Sans MS" panose="030F0702030302020204" pitchFamily="66" charset="0"/>
              </a:rPr>
              <a:t>). Kŕmenie bolo zabezpečované navážaním kŕmnymi vozmi. Odborná úroveň personálu ako aj správne dodržiavanie hygienických postupov pri strojovom dojení bola v medziach súčasného chovateľského štandardu s aplikáciou mokrej toalety vemena  s osušením ceckov jednorazovými utierkami pred dojením a ich ponorením do post </a:t>
            </a:r>
            <a:r>
              <a:rPr lang="sk-SK" sz="2000" dirty="0" err="1">
                <a:latin typeface="Comic Sans MS" panose="030F0702030302020204" pitchFamily="66" charset="0"/>
              </a:rPr>
              <a:t>dipu</a:t>
            </a:r>
            <a:r>
              <a:rPr lang="sk-SK" sz="2000" dirty="0">
                <a:latin typeface="Comic Sans MS" panose="030F0702030302020204" pitchFamily="66" charset="0"/>
              </a:rPr>
              <a:t> po ukončení dojenia. </a:t>
            </a:r>
            <a:r>
              <a:rPr lang="sk-SK" sz="2000" dirty="0" smtClean="0">
                <a:latin typeface="Comic Sans MS" panose="030F0702030302020204" pitchFamily="66" charset="0"/>
              </a:rPr>
              <a:t>Počas </a:t>
            </a:r>
            <a:r>
              <a:rPr lang="sk-SK" sz="2000" dirty="0">
                <a:latin typeface="Comic Sans MS" panose="030F0702030302020204" pitchFamily="66" charset="0"/>
              </a:rPr>
              <a:t>jedného roka bola sledovaná etiológia a </a:t>
            </a:r>
            <a:r>
              <a:rPr lang="sk-SK" sz="2000" dirty="0" err="1">
                <a:latin typeface="Comic Sans MS" panose="030F0702030302020204" pitchFamily="66" charset="0"/>
              </a:rPr>
              <a:t>prevalencia</a:t>
            </a:r>
            <a:r>
              <a:rPr lang="sk-SK" sz="2000" dirty="0">
                <a:latin typeface="Comic Sans MS" panose="030F0702030302020204" pitchFamily="66" charset="0"/>
              </a:rPr>
              <a:t> </a:t>
            </a:r>
            <a:r>
              <a:rPr lang="sk-SK" sz="2000" dirty="0" err="1">
                <a:latin typeface="Comic Sans MS" panose="030F0702030302020204" pitchFamily="66" charset="0"/>
              </a:rPr>
              <a:t>mastitíd</a:t>
            </a:r>
            <a:r>
              <a:rPr lang="sk-SK" sz="2000" dirty="0">
                <a:latin typeface="Comic Sans MS" panose="030F0702030302020204" pitchFamily="66" charset="0"/>
              </a:rPr>
              <a:t> v rámci šiestich vyšetrení stáda u 125 dojníc v dvojmesačných intervaloch. Individuálne vzorky mlieka na bakteriologické vyšetrenie boli odoberané v nadväznosti na klinické vyšetrenie mliečnej žľazy, posúdenie prvých strekov a NK-test podľa postupov uvádzaných NMC (2001). Navyše, u monitorovaných dojníc bol v pravidelných mesačných intervaloch vyhodnotený PSB a CPM na základe kontroly mliečnej úžitkovosti pracovníkmi z Výskumného mliekarenského ústavu v </a:t>
            </a:r>
            <a:r>
              <a:rPr lang="sk-SK" sz="2000" dirty="0" smtClean="0">
                <a:latin typeface="Comic Sans MS" panose="030F0702030302020204" pitchFamily="66" charset="0"/>
              </a:rPr>
              <a:t>Žiline. Mikrobiologická </a:t>
            </a:r>
            <a:r>
              <a:rPr lang="sk-SK" sz="2000" dirty="0">
                <a:latin typeface="Comic Sans MS" panose="030F0702030302020204" pitchFamily="66" charset="0"/>
              </a:rPr>
              <a:t>diagnostika (kultivácia a identifikácia) patogénnych baktérií bola vykonávaná podľa našej predchádzajúcej štúdie Zigo a kol. (2022). Bakteriologické vyšetrenie zahrňovalo kultiváciu na 5% krvnom agare (Obr. 1), Médiu No 110O a </a:t>
            </a:r>
            <a:r>
              <a:rPr lang="sk-SK" sz="2000" dirty="0" err="1">
                <a:latin typeface="Comic Sans MS" panose="030F0702030302020204" pitchFamily="66" charset="0"/>
              </a:rPr>
              <a:t>Baird</a:t>
            </a:r>
            <a:r>
              <a:rPr lang="sk-SK" sz="2000" dirty="0">
                <a:latin typeface="Comic Sans MS" panose="030F0702030302020204" pitchFamily="66" charset="0"/>
              </a:rPr>
              <a:t> </a:t>
            </a:r>
            <a:r>
              <a:rPr lang="sk-SK" sz="2000" dirty="0" err="1">
                <a:latin typeface="Comic Sans MS" panose="030F0702030302020204" pitchFamily="66" charset="0"/>
              </a:rPr>
              <a:t>Parker</a:t>
            </a:r>
            <a:r>
              <a:rPr lang="sk-SK" sz="2000" dirty="0">
                <a:latin typeface="Comic Sans MS" panose="030F0702030302020204" pitchFamily="66" charset="0"/>
              </a:rPr>
              <a:t> agare (</a:t>
            </a:r>
            <a:r>
              <a:rPr lang="sk-SK" sz="2000" dirty="0" err="1">
                <a:latin typeface="Comic Sans MS" panose="030F0702030302020204" pitchFamily="66" charset="0"/>
              </a:rPr>
              <a:t>Oxoid</a:t>
            </a:r>
            <a:r>
              <a:rPr lang="sk-SK" sz="2000" dirty="0">
                <a:latin typeface="Comic Sans MS" panose="030F0702030302020204" pitchFamily="66" charset="0"/>
              </a:rPr>
              <a:t>, GB). Na identifikáciu jednotlivých druhov stafylokokov boli používané komerčné súpravy </a:t>
            </a:r>
            <a:r>
              <a:rPr lang="sk-SK" sz="2000" dirty="0" err="1">
                <a:latin typeface="Comic Sans MS" panose="030F0702030302020204" pitchFamily="66" charset="0"/>
              </a:rPr>
              <a:t>STAPHYtest</a:t>
            </a:r>
            <a:r>
              <a:rPr lang="sk-SK" sz="2000" dirty="0">
                <a:latin typeface="Comic Sans MS" panose="030F0702030302020204" pitchFamily="66" charset="0"/>
              </a:rPr>
              <a:t> 24, </a:t>
            </a:r>
            <a:r>
              <a:rPr lang="sk-SK" sz="2000" dirty="0" err="1">
                <a:latin typeface="Comic Sans MS" panose="030F0702030302020204" pitchFamily="66" charset="0"/>
              </a:rPr>
              <a:t>STREPTOtest</a:t>
            </a:r>
            <a:r>
              <a:rPr lang="sk-SK" sz="2000" dirty="0">
                <a:latin typeface="Comic Sans MS" panose="030F0702030302020204" pitchFamily="66" charset="0"/>
              </a:rPr>
              <a:t> 24, </a:t>
            </a:r>
            <a:r>
              <a:rPr lang="sk-SK" sz="2000" dirty="0" err="1">
                <a:latin typeface="Comic Sans MS" panose="030F0702030302020204" pitchFamily="66" charset="0"/>
              </a:rPr>
              <a:t>ENTEROtest</a:t>
            </a:r>
            <a:r>
              <a:rPr lang="sk-SK" sz="2000" dirty="0">
                <a:latin typeface="Comic Sans MS" panose="030F0702030302020204" pitchFamily="66" charset="0"/>
              </a:rPr>
              <a:t> 24 (</a:t>
            </a:r>
            <a:r>
              <a:rPr lang="sk-SK" sz="2000" dirty="0" err="1">
                <a:latin typeface="Comic Sans MS" panose="030F0702030302020204" pitchFamily="66" charset="0"/>
              </a:rPr>
              <a:t>Pliva-Lachema</a:t>
            </a:r>
            <a:r>
              <a:rPr lang="sk-SK" sz="2000" dirty="0">
                <a:latin typeface="Comic Sans MS" panose="030F0702030302020204" pitchFamily="66" charset="0"/>
              </a:rPr>
              <a:t>, Brno, ČR</a:t>
            </a:r>
            <a:r>
              <a:rPr lang="sk-SK" sz="2000" dirty="0" smtClean="0">
                <a:latin typeface="Comic Sans MS" panose="030F0702030302020204" pitchFamily="66" charset="0"/>
              </a:rPr>
              <a:t>). Na </a:t>
            </a:r>
            <a:r>
              <a:rPr lang="sk-SK" sz="2000" dirty="0">
                <a:latin typeface="Comic Sans MS" panose="030F0702030302020204" pitchFamily="66" charset="0"/>
              </a:rPr>
              <a:t>základe výsledkov klinického vyšetrenia vemena dojníc, doplnené o </a:t>
            </a:r>
            <a:r>
              <a:rPr lang="sk-SK" sz="2000" dirty="0" err="1">
                <a:latin typeface="Comic Sans MS" panose="030F0702030302020204" pitchFamily="66" charset="0"/>
              </a:rPr>
              <a:t>NKtest</a:t>
            </a:r>
            <a:r>
              <a:rPr lang="sk-SK" sz="2000" dirty="0">
                <a:latin typeface="Comic Sans MS" panose="030F0702030302020204" pitchFamily="66" charset="0"/>
              </a:rPr>
              <a:t>, laboratórnej diagnostiky individuálnych vzoriek mlieka s určením aktuálnej citlivosti baktérii voči antibiotikám a údajov z kontroly mliečnej úžitkovosti boli infikované dojnice liečené v laktácií ako aj pred zasušením aplikáciou </a:t>
            </a:r>
            <a:r>
              <a:rPr lang="sk-SK" sz="2000" dirty="0" err="1">
                <a:latin typeface="Comic Sans MS" panose="030F0702030302020204" pitchFamily="66" charset="0"/>
              </a:rPr>
              <a:t>intramamárnych</a:t>
            </a:r>
            <a:r>
              <a:rPr lang="sk-SK" sz="2000" dirty="0">
                <a:latin typeface="Comic Sans MS" panose="030F0702030302020204" pitchFamily="66" charset="0"/>
              </a:rPr>
              <a:t> prípravkov alebo ich kombináciou s </a:t>
            </a:r>
            <a:r>
              <a:rPr lang="sk-SK" sz="2000" dirty="0" err="1">
                <a:latin typeface="Comic Sans MS" panose="030F0702030302020204" pitchFamily="66" charset="0"/>
              </a:rPr>
              <a:t>parenterálnymi</a:t>
            </a:r>
            <a:r>
              <a:rPr lang="sk-SK" sz="2000" dirty="0">
                <a:latin typeface="Comic Sans MS" panose="030F0702030302020204" pitchFamily="66" charset="0"/>
              </a:rPr>
              <a:t> antibiotikami s overenou účinnou látkou.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2000" dirty="0">
                <a:latin typeface="Comic Sans MS" panose="030F0702030302020204" pitchFamily="66" charset="0"/>
              </a:rPr>
              <a:t> 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2000" b="1" dirty="0" smtClean="0">
                <a:latin typeface="Comic Sans MS" panose="030F0702030302020204" pitchFamily="66" charset="0"/>
              </a:rPr>
              <a:t>VÝSLEDKY </a:t>
            </a:r>
            <a:r>
              <a:rPr lang="sk-SK" sz="2000" b="1" dirty="0">
                <a:latin typeface="Comic Sans MS" panose="030F0702030302020204" pitchFamily="66" charset="0"/>
              </a:rPr>
              <a:t>A DISKUSIA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2000" dirty="0" err="1">
                <a:latin typeface="Comic Sans MS" panose="030F0702030302020204" pitchFamily="66" charset="0"/>
              </a:rPr>
              <a:t>Mastitída</a:t>
            </a:r>
            <a:r>
              <a:rPr lang="sk-SK" sz="2000" dirty="0">
                <a:latin typeface="Comic Sans MS" panose="030F0702030302020204" pitchFamily="66" charset="0"/>
              </a:rPr>
              <a:t> je v súčasnosti jedným z troch hlavných zdravotných problémov dojníc, a to aj napriek narastajúcemu pokroku v technológiách chovu a veterinárnych opatrení. Výskyt </a:t>
            </a:r>
            <a:r>
              <a:rPr lang="sk-SK" sz="2000" dirty="0" err="1">
                <a:latin typeface="Comic Sans MS" panose="030F0702030302020204" pitchFamily="66" charset="0"/>
              </a:rPr>
              <a:t>mastitíd</a:t>
            </a:r>
            <a:r>
              <a:rPr lang="sk-SK" sz="2000" dirty="0">
                <a:latin typeface="Comic Sans MS" panose="030F0702030302020204" pitchFamily="66" charset="0"/>
              </a:rPr>
              <a:t> v chovoch a ich jednotlivých foriem je závislý od spolupôsobenia viacerých faktorov ako je zdravotný stav dojníc, štádium laktácie, hygiena ustajnenia, výživy a hygienického programu </a:t>
            </a:r>
            <a:r>
              <a:rPr lang="sk-SK" sz="2000" dirty="0" smtClean="0">
                <a:latin typeface="Comic Sans MS" panose="030F0702030302020204" pitchFamily="66" charset="0"/>
              </a:rPr>
              <a:t>dojenia. Výsledky </a:t>
            </a:r>
            <a:r>
              <a:rPr lang="sk-SK" sz="2000" dirty="0">
                <a:latin typeface="Comic Sans MS" panose="030F0702030302020204" pitchFamily="66" charset="0"/>
              </a:rPr>
              <a:t>šiestich bakteriologických vyšetrení vzoriek mlieka vykonávaných v dvojmesačných intervaloch sú vyhodnotené v tabuľke 1. Z hodnôt nálezov je zjavná klesajúca dynamika </a:t>
            </a:r>
            <a:r>
              <a:rPr lang="sk-SK" sz="2000" dirty="0" err="1">
                <a:latin typeface="Comic Sans MS" panose="030F0702030302020204" pitchFamily="66" charset="0"/>
              </a:rPr>
              <a:t>prevalencie</a:t>
            </a:r>
            <a:r>
              <a:rPr lang="sk-SK" sz="2000" dirty="0">
                <a:latin typeface="Comic Sans MS" panose="030F0702030302020204" pitchFamily="66" charset="0"/>
              </a:rPr>
              <a:t>  </a:t>
            </a:r>
            <a:r>
              <a:rPr lang="sk-SK" sz="2000" dirty="0" err="1">
                <a:latin typeface="Comic Sans MS" panose="030F0702030302020204" pitchFamily="66" charset="0"/>
              </a:rPr>
              <a:t>mastitíd</a:t>
            </a:r>
            <a:r>
              <a:rPr lang="sk-SK" sz="2000" dirty="0">
                <a:latin typeface="Comic Sans MS" panose="030F0702030302020204" pitchFamily="66" charset="0"/>
              </a:rPr>
              <a:t> v chove z  hodnoty  53,6% po prvom vyšetrení na 22,9% v októbri, resp. 26,0% v decembri. </a:t>
            </a:r>
            <a:r>
              <a:rPr lang="sk-SK" sz="2000" dirty="0" err="1">
                <a:latin typeface="Comic Sans MS" panose="030F0702030302020204" pitchFamily="66" charset="0"/>
              </a:rPr>
              <a:t>Prevalencia</a:t>
            </a:r>
            <a:r>
              <a:rPr lang="sk-SK" sz="2000" dirty="0">
                <a:latin typeface="Comic Sans MS" panose="030F0702030302020204" pitchFamily="66" charset="0"/>
              </a:rPr>
              <a:t> </a:t>
            </a:r>
            <a:r>
              <a:rPr lang="sk-SK" sz="2000" dirty="0" err="1">
                <a:latin typeface="Comic Sans MS" panose="030F0702030302020204" pitchFamily="66" charset="0"/>
              </a:rPr>
              <a:t>mastitíd</a:t>
            </a:r>
            <a:r>
              <a:rPr lang="sk-SK" sz="2000" dirty="0">
                <a:latin typeface="Comic Sans MS" panose="030F0702030302020204" pitchFamily="66" charset="0"/>
              </a:rPr>
              <a:t> na úrovni 53,6% na začiatku monitorovaného obdobia a hlavne snaha chovateľa udržať a zlepšiť parametre hodnotenia kvality realizovaného mlieka boli podnetom na riešenie celého komplexu súvisiacich úloh na úrovni manažmentu a pracovníkov prvovýroby dlhodobo a systematicky. Z analýzy prvého vyšetrenia vyplynulo predovšetkým: optimalizovať vykonávanie postupov hygienického programu dojenia, vytvoriť podmienky pre liečbu klinických prípadov </a:t>
            </a:r>
            <a:r>
              <a:rPr lang="sk-SK" sz="2000" dirty="0" err="1">
                <a:latin typeface="Comic Sans MS" panose="030F0702030302020204" pitchFamily="66" charset="0"/>
              </a:rPr>
              <a:t>mastitíd</a:t>
            </a:r>
            <a:r>
              <a:rPr lang="sk-SK" sz="2000" dirty="0">
                <a:latin typeface="Comic Sans MS" panose="030F0702030302020204" pitchFamily="66" charset="0"/>
              </a:rPr>
              <a:t> v laktácii prípravkami obsahujúcimi antibiotiká s potvrdeným účinkom voči izolovaným </a:t>
            </a:r>
            <a:r>
              <a:rPr lang="sk-SK" sz="2000" dirty="0" err="1">
                <a:latin typeface="Comic Sans MS" panose="030F0702030302020204" pitchFamily="66" charset="0"/>
              </a:rPr>
              <a:t>baktériam</a:t>
            </a:r>
            <a:r>
              <a:rPr lang="sk-SK" sz="2000" dirty="0">
                <a:latin typeface="Comic Sans MS" panose="030F0702030302020204" pitchFamily="66" charset="0"/>
              </a:rPr>
              <a:t>, resp. dojnice s pozitívnym nálezom preraďované na zasušenie bolo rozhodnuté ošetriť antibiotickým prípravkom podľa aktuálnej citlivosti baktérií. Výsledky každého nasledujúceho vyšetrenia boli kontrolou účinnosti uplatňovaných postupov a slúžili na korekciu a prípadne doplnenie opatrení. V rámci redukcie celkovej </a:t>
            </a:r>
            <a:r>
              <a:rPr lang="sk-SK" sz="2000" dirty="0" err="1">
                <a:latin typeface="Comic Sans MS" panose="030F0702030302020204" pitchFamily="66" charset="0"/>
              </a:rPr>
              <a:t>prevalencie</a:t>
            </a:r>
            <a:r>
              <a:rPr lang="sk-SK" sz="2000" dirty="0">
                <a:latin typeface="Comic Sans MS" panose="030F0702030302020204" pitchFamily="66" charset="0"/>
              </a:rPr>
              <a:t> </a:t>
            </a:r>
            <a:r>
              <a:rPr lang="sk-SK" sz="2000" dirty="0" err="1">
                <a:latin typeface="Comic Sans MS" panose="030F0702030302020204" pitchFamily="66" charset="0"/>
              </a:rPr>
              <a:t>mastitíd</a:t>
            </a:r>
            <a:r>
              <a:rPr lang="sk-SK" sz="2000" dirty="0">
                <a:latin typeface="Comic Sans MS" panose="030F0702030302020204" pitchFamily="66" charset="0"/>
              </a:rPr>
              <a:t> v chove bolo zaznamenané významné zníženie výskytu baktérií </a:t>
            </a:r>
            <a:r>
              <a:rPr lang="sk-SK" sz="2000" i="1" dirty="0" err="1">
                <a:latin typeface="Comic Sans MS" panose="030F0702030302020204" pitchFamily="66" charset="0"/>
              </a:rPr>
              <a:t>Staphylococcus</a:t>
            </a:r>
            <a:r>
              <a:rPr lang="sk-SK" sz="2000" dirty="0">
                <a:latin typeface="Comic Sans MS" panose="030F0702030302020204" pitchFamily="66" charset="0"/>
              </a:rPr>
              <a:t> </a:t>
            </a:r>
            <a:r>
              <a:rPr lang="sk-SK" sz="2000" dirty="0" err="1">
                <a:latin typeface="Comic Sans MS" panose="030F0702030302020204" pitchFamily="66" charset="0"/>
              </a:rPr>
              <a:t>spp</a:t>
            </a:r>
            <a:r>
              <a:rPr lang="sk-SK" sz="2000" dirty="0">
                <a:latin typeface="Comic Sans MS" panose="030F0702030302020204" pitchFamily="66" charset="0"/>
              </a:rPr>
              <a:t>. z 33,4% na 7,6%, resp. 8,1%, pričom výskyt </a:t>
            </a:r>
            <a:r>
              <a:rPr lang="sk-SK" sz="2000" i="1" dirty="0">
                <a:latin typeface="Comic Sans MS" panose="030F0702030302020204" pitchFamily="66" charset="0"/>
              </a:rPr>
              <a:t>S. </a:t>
            </a:r>
            <a:r>
              <a:rPr lang="sk-SK" sz="2000" i="1" dirty="0" err="1">
                <a:latin typeface="Comic Sans MS" panose="030F0702030302020204" pitchFamily="66" charset="0"/>
              </a:rPr>
              <a:t>aureus</a:t>
            </a:r>
            <a:r>
              <a:rPr lang="sk-SK" sz="2000" i="1" dirty="0">
                <a:latin typeface="Comic Sans MS" panose="030F0702030302020204" pitchFamily="66" charset="0"/>
              </a:rPr>
              <a:t> </a:t>
            </a:r>
            <a:r>
              <a:rPr lang="sk-SK" sz="2000" dirty="0">
                <a:latin typeface="Comic Sans MS" panose="030F0702030302020204" pitchFamily="66" charset="0"/>
              </a:rPr>
              <a:t>bol znížený na minimum (tabuľka  1).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sk-SK" sz="20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2000" b="1" dirty="0" smtClean="0">
                <a:latin typeface="Comic Sans MS" panose="030F0702030302020204" pitchFamily="66" charset="0"/>
              </a:rPr>
              <a:t>Tabuľka </a:t>
            </a:r>
            <a:r>
              <a:rPr lang="sk-SK" sz="2000" b="1" dirty="0">
                <a:latin typeface="Comic Sans MS" panose="030F0702030302020204" pitchFamily="66" charset="0"/>
              </a:rPr>
              <a:t>1. Prehľad izolácie </a:t>
            </a:r>
            <a:r>
              <a:rPr lang="sk-SK" sz="2000" b="1" i="1" dirty="0" err="1">
                <a:latin typeface="Comic Sans MS" panose="030F0702030302020204" pitchFamily="66" charset="0"/>
              </a:rPr>
              <a:t>Staphylococcus</a:t>
            </a:r>
            <a:r>
              <a:rPr lang="sk-SK" sz="2000" b="1" dirty="0">
                <a:latin typeface="Comic Sans MS" panose="030F0702030302020204" pitchFamily="66" charset="0"/>
              </a:rPr>
              <a:t> </a:t>
            </a:r>
            <a:r>
              <a:rPr lang="sk-SK" sz="2000" b="1" dirty="0" err="1">
                <a:latin typeface="Comic Sans MS" panose="030F0702030302020204" pitchFamily="66" charset="0"/>
              </a:rPr>
              <a:t>spp</a:t>
            </a:r>
            <a:r>
              <a:rPr lang="sk-SK" sz="2000" b="1" dirty="0">
                <a:latin typeface="Comic Sans MS" panose="030F0702030302020204" pitchFamily="66" charset="0"/>
              </a:rPr>
              <a:t>. z individuálnych vzoriek kravského  mlieka v rámci nálezov pri šiestich vyšetreniach  stáda dojníc </a:t>
            </a:r>
            <a:endParaRPr lang="sk-SK" sz="2000" b="1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sk-SK" sz="20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2000" dirty="0">
                <a:latin typeface="Comic Sans MS" panose="030F0702030302020204" pitchFamily="66" charset="0"/>
              </a:rPr>
              <a:t> 	 </a:t>
            </a:r>
            <a:endParaRPr lang="sk-SK" sz="2000" dirty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sk-SK" sz="20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sk-SK" sz="2000" dirty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sk-SK" sz="20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sk-SK" sz="20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sk-SK" sz="20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sk-SK" sz="20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sk-SK" sz="2000" dirty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sk-SK" sz="2000" dirty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sk-SK" sz="2000" dirty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sk-SK" sz="20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sk-SK" sz="2000" dirty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sk-SK" sz="2000" dirty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sk-SK" sz="20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sk-SK" sz="2000" dirty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sk-SK" sz="20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2000" b="1" dirty="0" smtClean="0">
                <a:latin typeface="Comic Sans MS" panose="030F0702030302020204" pitchFamily="66" charset="0"/>
              </a:rPr>
              <a:t>ZÁVER</a:t>
            </a:r>
            <a:endParaRPr lang="sk-SK" sz="2000" b="1" dirty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2000" dirty="0">
                <a:latin typeface="Comic Sans MS" panose="030F0702030302020204" pitchFamily="66" charset="0"/>
              </a:rPr>
              <a:t>V práci zaznamenaná redukcia </a:t>
            </a:r>
            <a:r>
              <a:rPr lang="sk-SK" sz="2000" dirty="0" err="1">
                <a:latin typeface="Comic Sans MS" panose="030F0702030302020204" pitchFamily="66" charset="0"/>
              </a:rPr>
              <a:t>prevalencie</a:t>
            </a:r>
            <a:r>
              <a:rPr lang="sk-SK" sz="2000" dirty="0">
                <a:latin typeface="Comic Sans MS" panose="030F0702030302020204" pitchFamily="66" charset="0"/>
              </a:rPr>
              <a:t> </a:t>
            </a:r>
            <a:r>
              <a:rPr lang="sk-SK" sz="2000" dirty="0" err="1">
                <a:latin typeface="Comic Sans MS" panose="030F0702030302020204" pitchFamily="66" charset="0"/>
              </a:rPr>
              <a:t>mastitíd</a:t>
            </a:r>
            <a:r>
              <a:rPr lang="sk-SK" sz="2000" dirty="0">
                <a:latin typeface="Comic Sans MS" panose="030F0702030302020204" pitchFamily="66" charset="0"/>
              </a:rPr>
              <a:t> z 53,6% na 22,9%, resp. 26,0%. bola dosiahnutá uplatňovaním dostupných preventívnych a tlmiacich postupov usmerňovaných na základe výsledkov diagnostiky </a:t>
            </a:r>
            <a:r>
              <a:rPr lang="sk-SK" sz="2000" dirty="0" err="1">
                <a:latin typeface="Comic Sans MS" panose="030F0702030302020204" pitchFamily="66" charset="0"/>
              </a:rPr>
              <a:t>mastitíd</a:t>
            </a:r>
            <a:r>
              <a:rPr lang="sk-SK" sz="2000" dirty="0">
                <a:latin typeface="Comic Sans MS" panose="030F0702030302020204" pitchFamily="66" charset="0"/>
              </a:rPr>
              <a:t>. Bol redukovaný predovšetkým výskyt baktérií </a:t>
            </a:r>
            <a:r>
              <a:rPr lang="sk-SK" sz="2000" dirty="0" err="1">
                <a:latin typeface="Comic Sans MS" panose="030F0702030302020204" pitchFamily="66" charset="0"/>
              </a:rPr>
              <a:t>Staphylococcus</a:t>
            </a:r>
            <a:r>
              <a:rPr lang="sk-SK" sz="2000" dirty="0">
                <a:latin typeface="Comic Sans MS" panose="030F0702030302020204" pitchFamily="66" charset="0"/>
              </a:rPr>
              <a:t> </a:t>
            </a:r>
            <a:r>
              <a:rPr lang="sk-SK" sz="2000" dirty="0" err="1">
                <a:latin typeface="Comic Sans MS" panose="030F0702030302020204" pitchFamily="66" charset="0"/>
              </a:rPr>
              <a:t>spp</a:t>
            </a:r>
            <a:r>
              <a:rPr lang="sk-SK" sz="2000" dirty="0">
                <a:latin typeface="Comic Sans MS" panose="030F0702030302020204" pitchFamily="66" charset="0"/>
              </a:rPr>
              <a:t>. v nálezoch z 33,4%, postupne na 18,4%, 14,1%, 10,0%, 7,6%, resp. 8,1%. V kontraste s uvádzanou dynamikou v rámci priemerného PSB a CPM v bazénových vzorkách mlieka boli mesačné výkyvy hodnôt nepravidelné. Ich optimálne hodnoty a zjavná klesajúca dynamika v bazénových vzorkách bola zaznamenaná po treťom vyšetrení kedy sa prejavil efekt zníženia výskytu baktérií </a:t>
            </a:r>
            <a:r>
              <a:rPr lang="sk-SK" sz="2000" i="1" dirty="0" err="1">
                <a:latin typeface="Comic Sans MS" panose="030F0702030302020204" pitchFamily="66" charset="0"/>
              </a:rPr>
              <a:t>Staphylococcus</a:t>
            </a:r>
            <a:r>
              <a:rPr lang="sk-SK" sz="2000" dirty="0">
                <a:latin typeface="Comic Sans MS" panose="030F0702030302020204" pitchFamily="66" charset="0"/>
              </a:rPr>
              <a:t> </a:t>
            </a:r>
            <a:r>
              <a:rPr lang="sk-SK" sz="2000" dirty="0" err="1">
                <a:latin typeface="Comic Sans MS" panose="030F0702030302020204" pitchFamily="66" charset="0"/>
              </a:rPr>
              <a:t>spp</a:t>
            </a:r>
            <a:r>
              <a:rPr lang="sk-SK" sz="2000" dirty="0">
                <a:latin typeface="Comic Sans MS" panose="030F0702030302020204" pitchFamily="66" charset="0"/>
              </a:rPr>
              <a:t>. dôsledkom cielenej liečby postihnutých dojníc na základe </a:t>
            </a:r>
            <a:r>
              <a:rPr lang="sk-SK" sz="2000" dirty="0" err="1">
                <a:latin typeface="Comic Sans MS" panose="030F0702030302020204" pitchFamily="66" charset="0"/>
              </a:rPr>
              <a:t>antibiogramu</a:t>
            </a:r>
            <a:r>
              <a:rPr lang="sk-SK" sz="2000" dirty="0">
                <a:latin typeface="Comic Sans MS" panose="030F0702030302020204" pitchFamily="66" charset="0"/>
              </a:rPr>
              <a:t>.</a:t>
            </a:r>
            <a:endParaRPr lang="sk-SK" sz="2000" dirty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2000" b="1" dirty="0" smtClean="0">
                <a:latin typeface="Comic Sans MS" panose="030F0702030302020204" pitchFamily="66" charset="0"/>
              </a:rPr>
              <a:t>POĎAKOVANIE</a:t>
            </a:r>
            <a:r>
              <a:rPr lang="sk-SK" sz="2000" dirty="0" smtClean="0">
                <a:latin typeface="Comic Sans MS" panose="030F0702030302020204" pitchFamily="66" charset="0"/>
              </a:rPr>
              <a:t>:  </a:t>
            </a:r>
            <a:r>
              <a:rPr lang="sk-SK" sz="2000" dirty="0">
                <a:latin typeface="Comic Sans MS" panose="030F0702030302020204" pitchFamily="66" charset="0"/>
              </a:rPr>
              <a:t>Práca bola riešená s podporou grantového </a:t>
            </a:r>
            <a:r>
              <a:rPr lang="sk-SK" sz="2000" dirty="0" err="1">
                <a:latin typeface="Comic Sans MS" panose="030F0702030302020204" pitchFamily="66" charset="0"/>
              </a:rPr>
              <a:t>projeku</a:t>
            </a:r>
            <a:r>
              <a:rPr lang="sk-SK" sz="2000" dirty="0">
                <a:latin typeface="Comic Sans MS" panose="030F0702030302020204" pitchFamily="66" charset="0"/>
              </a:rPr>
              <a:t> </a:t>
            </a:r>
            <a:r>
              <a:rPr lang="sk-SK" sz="2000" b="1" dirty="0" err="1">
                <a:latin typeface="Comic Sans MS" panose="030F0702030302020204" pitchFamily="66" charset="0"/>
              </a:rPr>
              <a:t>Visegrad</a:t>
            </a:r>
            <a:r>
              <a:rPr lang="sk-SK" sz="2000" b="1" dirty="0">
                <a:latin typeface="Comic Sans MS" panose="030F0702030302020204" pitchFamily="66" charset="0"/>
              </a:rPr>
              <a:t> </a:t>
            </a:r>
            <a:r>
              <a:rPr lang="sk-SK" sz="2000" b="1" dirty="0" err="1">
                <a:latin typeface="Comic Sans MS" panose="030F0702030302020204" pitchFamily="66" charset="0"/>
              </a:rPr>
              <a:t>Fund</a:t>
            </a:r>
            <a:r>
              <a:rPr lang="sk-SK" sz="2000" b="1" dirty="0">
                <a:latin typeface="Comic Sans MS" panose="030F0702030302020204" pitchFamily="66" charset="0"/>
              </a:rPr>
              <a:t> no. 22010056:</a:t>
            </a:r>
            <a:r>
              <a:rPr lang="sk-SK" sz="2000" dirty="0">
                <a:latin typeface="Comic Sans MS" panose="030F0702030302020204" pitchFamily="66" charset="0"/>
              </a:rPr>
              <a:t> </a:t>
            </a:r>
            <a:r>
              <a:rPr lang="sk-SK" sz="2000" dirty="0" err="1">
                <a:latin typeface="Comic Sans MS" panose="030F0702030302020204" pitchFamily="66" charset="0"/>
              </a:rPr>
              <a:t>Factors</a:t>
            </a:r>
            <a:r>
              <a:rPr lang="sk-SK" sz="2000" dirty="0">
                <a:latin typeface="Comic Sans MS" panose="030F0702030302020204" pitchFamily="66" charset="0"/>
              </a:rPr>
              <a:t> </a:t>
            </a:r>
            <a:r>
              <a:rPr lang="sk-SK" sz="2000" dirty="0" err="1">
                <a:latin typeface="Comic Sans MS" panose="030F0702030302020204" pitchFamily="66" charset="0"/>
              </a:rPr>
              <a:t>determining</a:t>
            </a:r>
            <a:r>
              <a:rPr lang="sk-SK" sz="2000" dirty="0">
                <a:latin typeface="Comic Sans MS" panose="030F0702030302020204" pitchFamily="66" charset="0"/>
              </a:rPr>
              <a:t> </a:t>
            </a:r>
            <a:r>
              <a:rPr lang="sk-SK" sz="2000" dirty="0" err="1">
                <a:latin typeface="Comic Sans MS" panose="030F0702030302020204" pitchFamily="66" charset="0"/>
              </a:rPr>
              <a:t>the</a:t>
            </a:r>
            <a:r>
              <a:rPr lang="sk-SK" sz="2000" dirty="0">
                <a:latin typeface="Comic Sans MS" panose="030F0702030302020204" pitchFamily="66" charset="0"/>
              </a:rPr>
              <a:t> </a:t>
            </a:r>
            <a:r>
              <a:rPr lang="sk-SK" sz="2000" dirty="0" err="1">
                <a:latin typeface="Comic Sans MS" panose="030F0702030302020204" pitchFamily="66" charset="0"/>
              </a:rPr>
              <a:t>occurrence</a:t>
            </a:r>
            <a:r>
              <a:rPr lang="sk-SK" sz="2000" dirty="0">
                <a:latin typeface="Comic Sans MS" panose="030F0702030302020204" pitchFamily="66" charset="0"/>
              </a:rPr>
              <a:t> of </a:t>
            </a:r>
            <a:r>
              <a:rPr lang="sk-SK" sz="2000" dirty="0" err="1">
                <a:latin typeface="Comic Sans MS" panose="030F0702030302020204" pitchFamily="66" charset="0"/>
              </a:rPr>
              <a:t>bovine</a:t>
            </a:r>
            <a:r>
              <a:rPr lang="sk-SK" sz="2000" dirty="0">
                <a:latin typeface="Comic Sans MS" panose="030F0702030302020204" pitchFamily="66" charset="0"/>
              </a:rPr>
              <a:t> </a:t>
            </a:r>
            <a:r>
              <a:rPr lang="sk-SK" sz="2000" dirty="0" err="1">
                <a:latin typeface="Comic Sans MS" panose="030F0702030302020204" pitchFamily="66" charset="0"/>
              </a:rPr>
              <a:t>mastitis</a:t>
            </a:r>
            <a:r>
              <a:rPr lang="sk-SK" sz="2000" dirty="0">
                <a:latin typeface="Comic Sans MS" panose="030F0702030302020204" pitchFamily="66" charset="0"/>
              </a:rPr>
              <a:t> in </a:t>
            </a:r>
            <a:r>
              <a:rPr lang="sk-SK" sz="2000" dirty="0" err="1">
                <a:latin typeface="Comic Sans MS" panose="030F0702030302020204" pitchFamily="66" charset="0"/>
              </a:rPr>
              <a:t>dairy</a:t>
            </a:r>
            <a:r>
              <a:rPr lang="sk-SK" sz="2000" dirty="0">
                <a:latin typeface="Comic Sans MS" panose="030F0702030302020204" pitchFamily="66" charset="0"/>
              </a:rPr>
              <a:t> </a:t>
            </a:r>
            <a:r>
              <a:rPr lang="sk-SK" sz="2000" dirty="0" err="1">
                <a:latin typeface="Comic Sans MS" panose="030F0702030302020204" pitchFamily="66" charset="0"/>
              </a:rPr>
              <a:t>herds</a:t>
            </a:r>
            <a:r>
              <a:rPr lang="sk-SK" sz="2000" dirty="0">
                <a:latin typeface="Comic Sans MS" panose="030F0702030302020204" pitchFamily="66" charset="0"/>
              </a:rPr>
              <a:t> </a:t>
            </a:r>
            <a:r>
              <a:rPr lang="sk-SK" sz="2000" dirty="0" err="1">
                <a:latin typeface="Comic Sans MS" panose="030F0702030302020204" pitchFamily="66" charset="0"/>
              </a:rPr>
              <a:t>situated</a:t>
            </a:r>
            <a:r>
              <a:rPr lang="sk-SK" sz="2000" dirty="0">
                <a:latin typeface="Comic Sans MS" panose="030F0702030302020204" pitchFamily="66" charset="0"/>
              </a:rPr>
              <a:t> in </a:t>
            </a:r>
            <a:r>
              <a:rPr lang="sk-SK" sz="2000" dirty="0" err="1">
                <a:latin typeface="Comic Sans MS" panose="030F0702030302020204" pitchFamily="66" charset="0"/>
              </a:rPr>
              <a:t>marginal</a:t>
            </a:r>
            <a:r>
              <a:rPr lang="sk-SK" sz="2000" dirty="0">
                <a:latin typeface="Comic Sans MS" panose="030F0702030302020204" pitchFamily="66" charset="0"/>
              </a:rPr>
              <a:t> </a:t>
            </a:r>
            <a:r>
              <a:rPr lang="sk-SK" sz="2000" dirty="0" err="1">
                <a:latin typeface="Comic Sans MS" panose="030F0702030302020204" pitchFamily="66" charset="0"/>
              </a:rPr>
              <a:t>regions</a:t>
            </a:r>
            <a:r>
              <a:rPr lang="sk-SK" sz="2000" dirty="0">
                <a:latin typeface="Comic Sans MS" panose="030F0702030302020204" pitchFamily="66" charset="0"/>
              </a:rPr>
              <a:t>. Projekt je spolufinancovaný </a:t>
            </a:r>
            <a:r>
              <a:rPr lang="sk-SK" sz="2000" dirty="0" smtClean="0">
                <a:latin typeface="Comic Sans MS" panose="030F0702030302020204" pitchFamily="66" charset="0"/>
              </a:rPr>
              <a:t>vládami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2000" dirty="0" smtClean="0">
                <a:latin typeface="Comic Sans MS" panose="030F0702030302020204" pitchFamily="66" charset="0"/>
              </a:rPr>
              <a:t> </a:t>
            </a:r>
            <a:r>
              <a:rPr lang="sk-SK" sz="2000" dirty="0">
                <a:latin typeface="Comic Sans MS" panose="030F0702030302020204" pitchFamily="66" charset="0"/>
              </a:rPr>
              <a:t>Českej republiky, Maďarska, Poľska a Slovenska prostredníctvom vyšehradských grantov z Medzinárodného vyšehradského fondu. Poslaním fondu je presadzovať myšlienky udržateľnej regionálnej spolupráce v strednej Európe. </a:t>
            </a:r>
            <a:r>
              <a:rPr lang="sk-SK" sz="2000" dirty="0" smtClean="0">
                <a:latin typeface="Comic Sans MS" panose="030F0702030302020204" pitchFamily="66" charset="0"/>
              </a:rPr>
              <a:t>Ďalšia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2000" dirty="0" smtClean="0">
                <a:latin typeface="Comic Sans MS" panose="030F0702030302020204" pitchFamily="66" charset="0"/>
              </a:rPr>
              <a:t> </a:t>
            </a:r>
            <a:r>
              <a:rPr lang="sk-SK" sz="2000" dirty="0">
                <a:latin typeface="Comic Sans MS" panose="030F0702030302020204" pitchFamily="66" charset="0"/>
              </a:rPr>
              <a:t>finančná podpora pre realizáciu štúdie bola  z grantového projektu </a:t>
            </a:r>
            <a:r>
              <a:rPr lang="sk-SK" sz="2000" b="1" dirty="0">
                <a:latin typeface="Comic Sans MS" panose="030F0702030302020204" pitchFamily="66" charset="0"/>
              </a:rPr>
              <a:t>KEGA č. 006UVLF-4/2020</a:t>
            </a:r>
            <a:r>
              <a:rPr lang="sk-SK" sz="2000" dirty="0">
                <a:latin typeface="Comic Sans MS" panose="030F0702030302020204" pitchFamily="66" charset="0"/>
              </a:rPr>
              <a:t>: Implementácia nových vedeckých poznatkov do výučby a skvalitnenie praktického vzdelávania študentov v technológiách chovu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sk-SK" sz="2000" dirty="0" smtClean="0">
                <a:latin typeface="Comic Sans MS" panose="030F0702030302020204" pitchFamily="66" charset="0"/>
              </a:rPr>
              <a:t>hospodárskych </a:t>
            </a:r>
            <a:r>
              <a:rPr lang="sk-SK" sz="2000" dirty="0">
                <a:latin typeface="Comic Sans MS" panose="030F0702030302020204" pitchFamily="66" charset="0"/>
              </a:rPr>
              <a:t>zvierat predmetu Zootechnika.</a:t>
            </a:r>
            <a:r>
              <a:rPr lang="sk-SK" sz="2000" dirty="0" smtClean="0">
                <a:latin typeface="Comic Sans MS" panose="030F0702030302020204" pitchFamily="66" charset="0"/>
              </a:rPr>
              <a:t>.</a:t>
            </a:r>
            <a:endParaRPr lang="sk-SK" sz="2000" dirty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sk-SK" sz="20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sk-SK" sz="2000" dirty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sk-SK" sz="2000" dirty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sk-SK" sz="20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sk-SK" sz="2000" dirty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sk-SK" sz="2000" dirty="0" smtClean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sk-SK" sz="2000" dirty="0">
              <a:latin typeface="Comic Sans MS" panose="030F0702030302020204" pitchFamily="66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sk-SK" sz="2000" dirty="0" smtClean="0">
              <a:latin typeface="Comic Sans MS" panose="030F0702030302020204" pitchFamily="66" charset="0"/>
            </a:endParaRPr>
          </a:p>
        </p:txBody>
      </p:sp>
      <p:sp>
        <p:nvSpPr>
          <p:cNvPr id="7" name="BlokTextu 6"/>
          <p:cNvSpPr txBox="1"/>
          <p:nvPr/>
        </p:nvSpPr>
        <p:spPr>
          <a:xfrm flipH="1">
            <a:off x="20060919" y="15258664"/>
            <a:ext cx="12019281" cy="1708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sk-SK" sz="5400" dirty="0" smtClean="0">
              <a:latin typeface="Comic Sans MS" panose="030F0702030302020204" pitchFamily="66" charset="0"/>
            </a:endParaRPr>
          </a:p>
          <a:p>
            <a:endParaRPr lang="sk-SK" dirty="0"/>
          </a:p>
        </p:txBody>
      </p:sp>
      <p:pic>
        <p:nvPicPr>
          <p:cNvPr id="8" name="Picture 1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" y="0"/>
            <a:ext cx="3778250" cy="357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</p:spPr>
      </p:pic>
      <p:graphicFrame>
        <p:nvGraphicFramePr>
          <p:cNvPr id="12" name="Tabuľk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329759"/>
              </p:ext>
            </p:extLst>
          </p:nvPr>
        </p:nvGraphicFramePr>
        <p:xfrm>
          <a:off x="496253" y="13796640"/>
          <a:ext cx="15631319" cy="5066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3069">
                  <a:extLst>
                    <a:ext uri="{9D8B030D-6E8A-4147-A177-3AD203B41FA5}">
                      <a16:colId xmlns:a16="http://schemas.microsoft.com/office/drawing/2014/main" val="76920983"/>
                    </a:ext>
                  </a:extLst>
                </a:gridCol>
                <a:gridCol w="895350">
                  <a:extLst>
                    <a:ext uri="{9D8B030D-6E8A-4147-A177-3AD203B41FA5}">
                      <a16:colId xmlns:a16="http://schemas.microsoft.com/office/drawing/2014/main" val="2929190050"/>
                    </a:ext>
                  </a:extLst>
                </a:gridCol>
                <a:gridCol w="1126087">
                  <a:extLst>
                    <a:ext uri="{9D8B030D-6E8A-4147-A177-3AD203B41FA5}">
                      <a16:colId xmlns:a16="http://schemas.microsoft.com/office/drawing/2014/main" val="593250324"/>
                    </a:ext>
                  </a:extLst>
                </a:gridCol>
                <a:gridCol w="893213">
                  <a:extLst>
                    <a:ext uri="{9D8B030D-6E8A-4147-A177-3AD203B41FA5}">
                      <a16:colId xmlns:a16="http://schemas.microsoft.com/office/drawing/2014/main" val="21540747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652627044"/>
                    </a:ext>
                  </a:extLst>
                </a:gridCol>
                <a:gridCol w="933450">
                  <a:extLst>
                    <a:ext uri="{9D8B030D-6E8A-4147-A177-3AD203B41FA5}">
                      <a16:colId xmlns:a16="http://schemas.microsoft.com/office/drawing/2014/main" val="43268513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248639464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1625293966"/>
                    </a:ext>
                  </a:extLst>
                </a:gridCol>
                <a:gridCol w="1085850">
                  <a:extLst>
                    <a:ext uri="{9D8B030D-6E8A-4147-A177-3AD203B41FA5}">
                      <a16:colId xmlns:a16="http://schemas.microsoft.com/office/drawing/2014/main" val="2472580722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10814675"/>
                    </a:ext>
                  </a:extLst>
                </a:gridCol>
                <a:gridCol w="1162050">
                  <a:extLst>
                    <a:ext uri="{9D8B030D-6E8A-4147-A177-3AD203B41FA5}">
                      <a16:colId xmlns:a16="http://schemas.microsoft.com/office/drawing/2014/main" val="128884005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931462963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451646831"/>
                    </a:ext>
                  </a:extLst>
                </a:gridCol>
              </a:tblGrid>
              <a:tr h="745722">
                <a:tc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Vyšetrenia/počet kráv 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indent="457200" algn="ctr" eaLnBrk="0" hangingPunct="0">
                        <a:lnSpc>
                          <a:spcPts val="1205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Január</a:t>
                      </a:r>
                    </a:p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123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213360" indent="457200" algn="ctr" ea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Marec</a:t>
                      </a:r>
                    </a:p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125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Máj</a:t>
                      </a:r>
                    </a:p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121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August</a:t>
                      </a:r>
                    </a:p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120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Október </a:t>
                      </a:r>
                      <a:endParaRPr lang="sk-SK" sz="1600" dirty="0" smtClean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spc="55" dirty="0" smtClean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118</a:t>
                      </a:r>
                      <a:endParaRPr lang="sk-SK" sz="1600" dirty="0">
                        <a:solidFill>
                          <a:srgbClr val="002060"/>
                        </a:solidFill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457200"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December </a:t>
                      </a:r>
                      <a:r>
                        <a:rPr lang="sk-SK" sz="1600" spc="-135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sk-SK" sz="1600" dirty="0">
                          <a:solidFill>
                            <a:srgbClr val="00206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123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507086"/>
                  </a:ext>
                </a:extLst>
              </a:tr>
              <a:tr h="31617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Izolované baktérie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n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%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n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%</a:t>
                      </a:r>
                      <a:endParaRPr lang="sk-SK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n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%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n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%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n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%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n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%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7081591"/>
                  </a:ext>
                </a:extLst>
              </a:tr>
              <a:tr h="31617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i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Staphylococcus</a:t>
                      </a:r>
                      <a:r>
                        <a:rPr lang="sk-SK" sz="16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  </a:t>
                      </a:r>
                      <a:r>
                        <a:rPr lang="sk-SK" sz="160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spp</a:t>
                      </a:r>
                      <a:r>
                        <a:rPr lang="sk-SK" sz="16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41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33,4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spc="-25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18,4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spc="-25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14,</a:t>
                      </a:r>
                      <a:r>
                        <a:rPr lang="sk-SK" sz="1600" spc="-185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spc="-2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10,0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7,6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spc="-2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8,1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4328812"/>
                  </a:ext>
                </a:extLst>
              </a:tr>
              <a:tr h="31617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i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S. aureus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10.6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5,6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1.6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4487314"/>
                  </a:ext>
                </a:extLst>
              </a:tr>
              <a:tr h="31617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KNS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22,8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12,8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spc="-3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11,6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sk-SK" sz="1600" spc="-95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spc="-4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7,6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spc="-35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6,5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8115826"/>
                  </a:ext>
                </a:extLst>
              </a:tr>
              <a:tr h="31617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i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Streptococcus</a:t>
                      </a:r>
                      <a:r>
                        <a:rPr lang="sk-SK" sz="1600" i="1" spc="45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sk-SK" sz="1600" i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uberis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0,8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spc="-25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0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spc="-4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spc="-35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1777872"/>
                  </a:ext>
                </a:extLst>
              </a:tr>
              <a:tr h="31617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i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Streptococcus</a:t>
                      </a:r>
                      <a:r>
                        <a:rPr lang="sk-SK" sz="1600" spc="5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spp.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3,3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spc="-25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0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spc="-2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0,8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0,8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91090896"/>
                  </a:ext>
                </a:extLst>
              </a:tr>
              <a:tr h="360425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i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Aerococcus</a:t>
                      </a:r>
                      <a:r>
                        <a:rPr lang="sk-SK" sz="1600" i="1" spc="85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sk-SK" sz="1600" i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viridans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12,2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spc="-3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8,0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spc="-4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1,6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5,0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4,3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3,3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8463070"/>
                  </a:ext>
                </a:extLst>
              </a:tr>
              <a:tr h="31617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i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Enterococcus</a:t>
                      </a:r>
                      <a:r>
                        <a:rPr lang="sk-SK" sz="1600" i="1" spc="2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sk-SK" sz="1600" spc="15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spp.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0,8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spc="15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0,8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0,8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2,6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4,1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9620235"/>
                  </a:ext>
                </a:extLst>
              </a:tr>
              <a:tr h="31617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i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E.coli</a:t>
                      </a:r>
                      <a:endParaRPr lang="sk-SK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spc="-15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5,6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3,3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spc="-2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0,8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2,4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020801"/>
                  </a:ext>
                </a:extLst>
              </a:tr>
              <a:tr h="31617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i="1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Bacillus</a:t>
                      </a:r>
                      <a:r>
                        <a:rPr lang="sk-SK" sz="1600" spc="1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sk-SK" sz="1600" dirty="0" err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spp</a:t>
                      </a:r>
                      <a:r>
                        <a:rPr lang="sk-SK" sz="16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0,8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0,8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5,0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3,3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2,6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2,4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2151997"/>
                  </a:ext>
                </a:extLst>
              </a:tr>
              <a:tr h="31617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i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Arcanobacterium</a:t>
                      </a:r>
                      <a:r>
                        <a:rPr lang="sk-SK" sz="1600" spc="7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spp.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spc="-35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1,6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2,4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0,8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spc="-6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1,7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0,8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spc="-3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1,6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87206339"/>
                  </a:ext>
                </a:extLst>
              </a:tr>
              <a:tr h="316174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i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Prote</a:t>
                      </a:r>
                      <a:r>
                        <a:rPr lang="sk-SK" sz="1600" i="1" spc="-12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sk-SK" sz="1600" i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us</a:t>
                      </a:r>
                      <a:r>
                        <a:rPr lang="sk-SK" sz="1600" spc="-85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spp.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spc="-25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0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1,6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4,</a:t>
                      </a:r>
                      <a:r>
                        <a:rPr lang="sk-SK" sz="1600" spc="-12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3,3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3,4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3,3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6423759"/>
                  </a:ext>
                </a:extLst>
              </a:tr>
              <a:tr h="360425"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Nález</a:t>
                      </a:r>
                      <a:endParaRPr lang="sk-SK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66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53,6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51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b="1" spc="-15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40,8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b="1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36</a:t>
                      </a:r>
                      <a:endParaRPr lang="sk-SK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29,8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29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b="1" spc="2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24,1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27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22,9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b="1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32</a:t>
                      </a:r>
                      <a:endParaRPr lang="sk-SK" sz="160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7200" algn="jus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sk-SK" sz="1600" b="1" spc="-15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</a:rPr>
                        <a:t>26,0</a:t>
                      </a:r>
                      <a:endParaRPr lang="sk-SK" sz="1600" dirty="0">
                        <a:effectLst/>
                        <a:latin typeface="Comic Sans MS" panose="030F0702030302020204" pitchFamily="66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8472657"/>
                  </a:ext>
                </a:extLst>
              </a:tr>
            </a:tbl>
          </a:graphicData>
        </a:graphic>
      </p:graphicFrame>
      <p:pic>
        <p:nvPicPr>
          <p:cNvPr id="15" name="Obrázok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8688" y="13796640"/>
            <a:ext cx="14428208" cy="5964560"/>
          </a:xfrm>
          <a:prstGeom prst="rect">
            <a:avLst/>
          </a:prstGeom>
        </p:spPr>
      </p:pic>
      <p:pic>
        <p:nvPicPr>
          <p:cNvPr id="16" name="Obrázok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02000" y="19949824"/>
            <a:ext cx="3134444" cy="143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93651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396</TotalTime>
  <Words>600</Words>
  <Application>Microsoft Office PowerPoint</Application>
  <PresentationFormat>Vlastná</PresentationFormat>
  <Paragraphs>221</Paragraphs>
  <Slides>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Comic Sans MS</vt:lpstr>
      <vt:lpstr>Times New Roman</vt:lpstr>
      <vt:lpstr>Motív balíka Office</vt:lpstr>
      <vt:lpstr>   VÝSKYT A REDUKCIA INTRAMAMÁRNYCH INFEKCIÍ V CHOVE DOJNÍC POČAS ROČNÉHO UPLATŇOVANIA PROTIMASTITÍDNYCH OPATRENÍ   František Zigo1, Silvia Ondrašovičová2, Milan Vasiľ1, Zuzana Farkašová1, Ewa Pecka-Kielb3, Šimon Halás1  1Katedra výživy a chovu zvierat, 2Katedra biológie a fyziológie, Univerzita veterinárskeho lekárstva a farmácie v Košiciach, Slovenská republika 3Wrocław University of Environmental and Life Sciences, Wroclaw, Poland    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VYŠETRENIE MIKROBIOLOGICKEJ ZÁŤAŽE NA BITÚNKU  INVESTIGATION OF MICROBIOLOGICAL LOAD OF SLAUGHTERHOUSE   Mária Vargová, Katarína Veszelits Laktičová</dc:title>
  <dc:creator>Vargová Mária, MVDr., PhD.</dc:creator>
  <cp:lastModifiedBy>Zigo Frantisek</cp:lastModifiedBy>
  <cp:revision>22</cp:revision>
  <dcterms:created xsi:type="dcterms:W3CDTF">2022-03-14T15:49:02Z</dcterms:created>
  <dcterms:modified xsi:type="dcterms:W3CDTF">2022-03-26T21:25:23Z</dcterms:modified>
</cp:coreProperties>
</file>